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8" r:id="rId4"/>
    <p:sldMasterId id="2147483686" r:id="rId5"/>
    <p:sldMasterId id="2147483707" r:id="rId6"/>
    <p:sldMasterId id="2147483701" r:id="rId7"/>
  </p:sldMasterIdLst>
  <p:notesMasterIdLst>
    <p:notesMasterId r:id="rId48"/>
  </p:notesMasterIdLst>
  <p:handoutMasterIdLst>
    <p:handoutMasterId r:id="rId49"/>
  </p:handoutMasterIdLst>
  <p:sldIdLst>
    <p:sldId id="390" r:id="rId8"/>
    <p:sldId id="393" r:id="rId9"/>
    <p:sldId id="394" r:id="rId10"/>
    <p:sldId id="397" r:id="rId11"/>
    <p:sldId id="425" r:id="rId12"/>
    <p:sldId id="398" r:id="rId13"/>
    <p:sldId id="399" r:id="rId14"/>
    <p:sldId id="400" r:id="rId15"/>
    <p:sldId id="410" r:id="rId16"/>
    <p:sldId id="411" r:id="rId17"/>
    <p:sldId id="402" r:id="rId18"/>
    <p:sldId id="401" r:id="rId19"/>
    <p:sldId id="429" r:id="rId20"/>
    <p:sldId id="426" r:id="rId21"/>
    <p:sldId id="405" r:id="rId22"/>
    <p:sldId id="406" r:id="rId23"/>
    <p:sldId id="407" r:id="rId24"/>
    <p:sldId id="412" r:id="rId25"/>
    <p:sldId id="432" r:id="rId26"/>
    <p:sldId id="409" r:id="rId27"/>
    <p:sldId id="408" r:id="rId28"/>
    <p:sldId id="413" r:id="rId29"/>
    <p:sldId id="414" r:id="rId30"/>
    <p:sldId id="415" r:id="rId31"/>
    <p:sldId id="417" r:id="rId32"/>
    <p:sldId id="418" r:id="rId33"/>
    <p:sldId id="421" r:id="rId34"/>
    <p:sldId id="420" r:id="rId35"/>
    <p:sldId id="422" r:id="rId36"/>
    <p:sldId id="423" r:id="rId37"/>
    <p:sldId id="416" r:id="rId38"/>
    <p:sldId id="424" r:id="rId39"/>
    <p:sldId id="419" r:id="rId40"/>
    <p:sldId id="428" r:id="rId41"/>
    <p:sldId id="427" r:id="rId42"/>
    <p:sldId id="430" r:id="rId43"/>
    <p:sldId id="431" r:id="rId44"/>
    <p:sldId id="433" r:id="rId45"/>
    <p:sldId id="391" r:id="rId46"/>
    <p:sldId id="288" r:id="rId47"/>
  </p:sldIdLst>
  <p:sldSz cx="9144000" cy="6858000" type="screen4x3"/>
  <p:notesSz cx="6950075" cy="92360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7D28"/>
    <a:srgbClr val="237C9A"/>
    <a:srgbClr val="94A545"/>
    <a:srgbClr val="4799B5"/>
    <a:srgbClr val="000000"/>
    <a:srgbClr val="3C7E94"/>
    <a:srgbClr val="BA6324"/>
    <a:srgbClr val="788D36"/>
    <a:srgbClr val="878A8B"/>
    <a:srgbClr val="558B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42BDE2-DEAA-4441-8417-F51FD9955D7D}" v="434" dt="2024-02-22T15:12:34.5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447" autoAdjust="0"/>
  </p:normalViewPr>
  <p:slideViewPr>
    <p:cSldViewPr snapToGrid="0">
      <p:cViewPr varScale="1">
        <p:scale>
          <a:sx n="59" d="100"/>
          <a:sy n="59" d="100"/>
        </p:scale>
        <p:origin x="1500" y="5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DDD747-B352-4D55-885D-5915425C798A}" type="doc">
      <dgm:prSet loTypeId="urn:microsoft.com/office/officeart/2005/8/layout/hProcess6" loCatId="process" qsTypeId="urn:microsoft.com/office/officeart/2005/8/quickstyle/simple1" qsCatId="simple" csTypeId="urn:microsoft.com/office/officeart/2005/8/colors/accent1_2" csCatId="accent1" phldr="1"/>
      <dgm:spPr/>
      <dgm:t>
        <a:bodyPr/>
        <a:lstStyle/>
        <a:p>
          <a:endParaRPr lang="en-US"/>
        </a:p>
      </dgm:t>
    </dgm:pt>
    <dgm:pt modelId="{BB7451B3-0A93-465C-9BB9-8E684B0FDAD0}">
      <dgm:prSet phldrT="[Text]" custT="1"/>
      <dgm:spPr/>
      <dgm:t>
        <a:bodyPr/>
        <a:lstStyle/>
        <a:p>
          <a:r>
            <a:rPr lang="en-US" sz="1400" b="1" i="0" dirty="0">
              <a:solidFill>
                <a:schemeClr val="bg1"/>
              </a:solidFill>
              <a:effectLst/>
              <a:latin typeface="Gill Sans MT" panose="020B0502020104020203" pitchFamily="34" charset="0"/>
            </a:rPr>
            <a:t>1854: </a:t>
          </a:r>
          <a:br>
            <a:rPr lang="en-US" sz="1400" b="1" i="0" dirty="0">
              <a:solidFill>
                <a:schemeClr val="bg1"/>
              </a:solidFill>
              <a:effectLst/>
              <a:latin typeface="Gill Sans MT" panose="020B0502020104020203" pitchFamily="34" charset="0"/>
            </a:rPr>
          </a:br>
          <a:r>
            <a:rPr lang="en-US" sz="1400" b="0" i="0" dirty="0">
              <a:solidFill>
                <a:schemeClr val="bg1"/>
              </a:solidFill>
              <a:effectLst/>
              <a:latin typeface="Gill Sans MT" panose="020B0502020104020203" pitchFamily="34" charset="0"/>
            </a:rPr>
            <a:t>John Snow's Cholera Map</a:t>
          </a:r>
          <a:endParaRPr lang="en-US" sz="1400" b="0" dirty="0">
            <a:solidFill>
              <a:schemeClr val="bg1"/>
            </a:solidFill>
            <a:latin typeface="Gill Sans MT" panose="020B0502020104020203" pitchFamily="34" charset="0"/>
          </a:endParaRPr>
        </a:p>
      </dgm:t>
    </dgm:pt>
    <dgm:pt modelId="{84678C95-3353-462E-9DBD-93D0A87984D7}" type="parTrans" cxnId="{1677A4EE-2054-4D57-93C8-5443F7C1BE30}">
      <dgm:prSet/>
      <dgm:spPr/>
      <dgm:t>
        <a:bodyPr/>
        <a:lstStyle/>
        <a:p>
          <a:endParaRPr lang="en-US" sz="1400">
            <a:latin typeface="Gill Sans MT" panose="020B0502020104020203" pitchFamily="34" charset="0"/>
          </a:endParaRPr>
        </a:p>
      </dgm:t>
    </dgm:pt>
    <dgm:pt modelId="{5075DC6B-CACA-489E-898E-BF6AF95316D9}" type="sibTrans" cxnId="{1677A4EE-2054-4D57-93C8-5443F7C1BE30}">
      <dgm:prSet/>
      <dgm:spPr/>
      <dgm:t>
        <a:bodyPr/>
        <a:lstStyle/>
        <a:p>
          <a:endParaRPr lang="en-US" sz="1400">
            <a:latin typeface="Gill Sans MT" panose="020B0502020104020203" pitchFamily="34" charset="0"/>
          </a:endParaRPr>
        </a:p>
      </dgm:t>
    </dgm:pt>
    <dgm:pt modelId="{57EDCB18-BA09-4D17-9104-EFE397F1D3C0}">
      <dgm:prSet phldrT="[Text]" custT="1"/>
      <dgm:spPr/>
      <dgm:t>
        <a:bodyPr/>
        <a:lstStyle/>
        <a:p>
          <a:r>
            <a:rPr lang="en-US" sz="1400" b="1" i="0" dirty="0">
              <a:solidFill>
                <a:srgbClr val="374151"/>
              </a:solidFill>
              <a:effectLst/>
              <a:latin typeface="Gill Sans MT" panose="020B0502020104020203" pitchFamily="34" charset="0"/>
            </a:rPr>
            <a:t>1960s: </a:t>
          </a:r>
          <a:br>
            <a:rPr lang="en-US" sz="1400" b="1" i="0" dirty="0">
              <a:solidFill>
                <a:srgbClr val="374151"/>
              </a:solidFill>
              <a:effectLst/>
              <a:latin typeface="Gill Sans MT" panose="020B0502020104020203" pitchFamily="34" charset="0"/>
            </a:rPr>
          </a:br>
          <a:r>
            <a:rPr lang="en-US" sz="1400" b="0" i="0" dirty="0">
              <a:solidFill>
                <a:srgbClr val="374151"/>
              </a:solidFill>
              <a:effectLst/>
              <a:latin typeface="Gill Sans MT" panose="020B0502020104020203" pitchFamily="34" charset="0"/>
            </a:rPr>
            <a:t>Emergence of GIS </a:t>
          </a:r>
          <a:endParaRPr lang="en-US" sz="1400" b="0" dirty="0">
            <a:latin typeface="Gill Sans MT" panose="020B0502020104020203" pitchFamily="34" charset="0"/>
          </a:endParaRPr>
        </a:p>
      </dgm:t>
    </dgm:pt>
    <dgm:pt modelId="{B182C375-A4CB-40BC-A26F-0449AA865E56}" type="parTrans" cxnId="{1AC68EE0-1A77-4B16-992E-2AB278A846ED}">
      <dgm:prSet/>
      <dgm:spPr/>
      <dgm:t>
        <a:bodyPr/>
        <a:lstStyle/>
        <a:p>
          <a:endParaRPr lang="en-US" sz="1400">
            <a:latin typeface="Gill Sans MT" panose="020B0502020104020203" pitchFamily="34" charset="0"/>
          </a:endParaRPr>
        </a:p>
      </dgm:t>
    </dgm:pt>
    <dgm:pt modelId="{D7A4BAAE-FB66-4EC8-AF07-3658D63E79E4}" type="sibTrans" cxnId="{1AC68EE0-1A77-4B16-992E-2AB278A846ED}">
      <dgm:prSet/>
      <dgm:spPr/>
      <dgm:t>
        <a:bodyPr/>
        <a:lstStyle/>
        <a:p>
          <a:endParaRPr lang="en-US" sz="1400">
            <a:latin typeface="Gill Sans MT" panose="020B0502020104020203" pitchFamily="34" charset="0"/>
          </a:endParaRPr>
        </a:p>
      </dgm:t>
    </dgm:pt>
    <dgm:pt modelId="{3FE45058-71E1-4858-8C9A-BBFE6CD1D35D}">
      <dgm:prSet phldrT="[Text]" custT="1"/>
      <dgm:spPr/>
      <dgm:t>
        <a:bodyPr/>
        <a:lstStyle/>
        <a:p>
          <a:r>
            <a:rPr lang="en-US" sz="1400" b="1" i="0" dirty="0">
              <a:solidFill>
                <a:srgbClr val="374151"/>
              </a:solidFill>
              <a:effectLst/>
              <a:latin typeface="Gill Sans MT" panose="020B0502020104020203" pitchFamily="34" charset="0"/>
            </a:rPr>
            <a:t>1970s: </a:t>
          </a:r>
          <a:br>
            <a:rPr lang="en-US" sz="1400" b="1" i="0" dirty="0">
              <a:solidFill>
                <a:srgbClr val="374151"/>
              </a:solidFill>
              <a:effectLst/>
              <a:latin typeface="Gill Sans MT" panose="020B0502020104020203" pitchFamily="34" charset="0"/>
            </a:rPr>
          </a:br>
          <a:r>
            <a:rPr lang="en-US" sz="1400" b="0" i="0" dirty="0">
              <a:solidFill>
                <a:srgbClr val="374151"/>
              </a:solidFill>
              <a:effectLst/>
              <a:latin typeface="Gill Sans MT" panose="020B0502020104020203" pitchFamily="34" charset="0"/>
            </a:rPr>
            <a:t>Expansion of GIS Applications </a:t>
          </a:r>
          <a:endParaRPr lang="en-US" sz="1400" b="0" dirty="0">
            <a:latin typeface="Gill Sans MT" panose="020B0502020104020203" pitchFamily="34" charset="0"/>
          </a:endParaRPr>
        </a:p>
      </dgm:t>
    </dgm:pt>
    <dgm:pt modelId="{8445B10A-17F9-497B-9F00-A30374084ED4}" type="parTrans" cxnId="{E9B33C13-5004-4816-8D03-C670C4AF888F}">
      <dgm:prSet/>
      <dgm:spPr/>
      <dgm:t>
        <a:bodyPr/>
        <a:lstStyle/>
        <a:p>
          <a:endParaRPr lang="en-US" sz="1400">
            <a:latin typeface="Gill Sans MT" panose="020B0502020104020203" pitchFamily="34" charset="0"/>
          </a:endParaRPr>
        </a:p>
      </dgm:t>
    </dgm:pt>
    <dgm:pt modelId="{960F3B26-589B-4D43-A468-38F3DCDE77E8}" type="sibTrans" cxnId="{E9B33C13-5004-4816-8D03-C670C4AF888F}">
      <dgm:prSet/>
      <dgm:spPr/>
      <dgm:t>
        <a:bodyPr/>
        <a:lstStyle/>
        <a:p>
          <a:endParaRPr lang="en-US" sz="1400">
            <a:latin typeface="Gill Sans MT" panose="020B0502020104020203" pitchFamily="34" charset="0"/>
          </a:endParaRPr>
        </a:p>
      </dgm:t>
    </dgm:pt>
    <dgm:pt modelId="{BE2108AA-8552-4E73-8EB0-D2D95EFFA1A3}">
      <dgm:prSet phldrT="[Text]" custT="1"/>
      <dgm:spPr/>
      <dgm:t>
        <a:bodyPr/>
        <a:lstStyle/>
        <a:p>
          <a:r>
            <a:rPr lang="en-US" sz="1400" b="1" i="0" dirty="0">
              <a:solidFill>
                <a:schemeClr val="bg1"/>
              </a:solidFill>
              <a:effectLst/>
              <a:latin typeface="Gill Sans MT" panose="020B0502020104020203" pitchFamily="34" charset="0"/>
            </a:rPr>
            <a:t>1980s: </a:t>
          </a:r>
          <a:r>
            <a:rPr lang="en-US" sz="1400" b="0" i="0" dirty="0">
              <a:solidFill>
                <a:schemeClr val="bg1"/>
              </a:solidFill>
              <a:effectLst/>
              <a:latin typeface="Gill Sans MT" panose="020B0502020104020203" pitchFamily="34" charset="0"/>
            </a:rPr>
            <a:t>Introduction of Desktop GIS </a:t>
          </a:r>
          <a:endParaRPr lang="en-US" sz="1400" b="0" dirty="0">
            <a:solidFill>
              <a:schemeClr val="bg1"/>
            </a:solidFill>
            <a:latin typeface="Gill Sans MT" panose="020B0502020104020203" pitchFamily="34" charset="0"/>
          </a:endParaRPr>
        </a:p>
      </dgm:t>
    </dgm:pt>
    <dgm:pt modelId="{D642C269-0868-41F4-B957-1C23FE489227}" type="parTrans" cxnId="{11237769-D109-4CA2-A215-04B14DA4A415}">
      <dgm:prSet/>
      <dgm:spPr/>
      <dgm:t>
        <a:bodyPr/>
        <a:lstStyle/>
        <a:p>
          <a:endParaRPr lang="en-US" sz="1400">
            <a:latin typeface="Gill Sans MT" panose="020B0502020104020203" pitchFamily="34" charset="0"/>
          </a:endParaRPr>
        </a:p>
      </dgm:t>
    </dgm:pt>
    <dgm:pt modelId="{EDC468E1-7ADE-4488-AE23-D6BE0D950BD5}" type="sibTrans" cxnId="{11237769-D109-4CA2-A215-04B14DA4A415}">
      <dgm:prSet/>
      <dgm:spPr/>
      <dgm:t>
        <a:bodyPr/>
        <a:lstStyle/>
        <a:p>
          <a:endParaRPr lang="en-US" sz="1400">
            <a:latin typeface="Gill Sans MT" panose="020B0502020104020203" pitchFamily="34" charset="0"/>
          </a:endParaRPr>
        </a:p>
      </dgm:t>
    </dgm:pt>
    <dgm:pt modelId="{BD30A3F7-9047-454B-A99D-CF09D93E6989}">
      <dgm:prSet phldrT="[Text]" custT="1"/>
      <dgm:spPr/>
      <dgm:t>
        <a:bodyPr/>
        <a:lstStyle/>
        <a:p>
          <a:r>
            <a:rPr lang="en-US" sz="1400" b="1" i="0" dirty="0">
              <a:solidFill>
                <a:srgbClr val="374151"/>
              </a:solidFill>
              <a:effectLst/>
              <a:latin typeface="Gill Sans MT" panose="020B0502020104020203" pitchFamily="34" charset="0"/>
            </a:rPr>
            <a:t>1990s: </a:t>
          </a:r>
          <a:br>
            <a:rPr lang="en-US" sz="1400" b="1" i="0" dirty="0">
              <a:solidFill>
                <a:srgbClr val="374151"/>
              </a:solidFill>
              <a:effectLst/>
              <a:latin typeface="Gill Sans MT" panose="020B0502020104020203" pitchFamily="34" charset="0"/>
            </a:rPr>
          </a:br>
          <a:r>
            <a:rPr lang="en-US" sz="1400" b="0" i="0" dirty="0">
              <a:solidFill>
                <a:srgbClr val="374151"/>
              </a:solidFill>
              <a:effectLst/>
              <a:latin typeface="Gill Sans MT" panose="020B0502020104020203" pitchFamily="34" charset="0"/>
            </a:rPr>
            <a:t>Integration of GPS </a:t>
          </a:r>
          <a:endParaRPr lang="en-US" sz="1400" b="0" dirty="0">
            <a:latin typeface="Gill Sans MT" panose="020B0502020104020203" pitchFamily="34" charset="0"/>
          </a:endParaRPr>
        </a:p>
      </dgm:t>
    </dgm:pt>
    <dgm:pt modelId="{7A9A944B-13BE-498A-BAD8-73C61001A41C}" type="parTrans" cxnId="{45CD3C19-3342-490C-BC8A-FE5FADE9F293}">
      <dgm:prSet/>
      <dgm:spPr/>
      <dgm:t>
        <a:bodyPr/>
        <a:lstStyle/>
        <a:p>
          <a:endParaRPr lang="en-US" sz="1400">
            <a:latin typeface="Gill Sans MT" panose="020B0502020104020203" pitchFamily="34" charset="0"/>
          </a:endParaRPr>
        </a:p>
      </dgm:t>
    </dgm:pt>
    <dgm:pt modelId="{97ACFCE1-EA08-4FCB-AC8F-4D4576BCFDA8}" type="sibTrans" cxnId="{45CD3C19-3342-490C-BC8A-FE5FADE9F293}">
      <dgm:prSet/>
      <dgm:spPr/>
      <dgm:t>
        <a:bodyPr/>
        <a:lstStyle/>
        <a:p>
          <a:endParaRPr lang="en-US" sz="1400">
            <a:latin typeface="Gill Sans MT" panose="020B0502020104020203" pitchFamily="34" charset="0"/>
          </a:endParaRPr>
        </a:p>
      </dgm:t>
    </dgm:pt>
    <dgm:pt modelId="{74DC3918-CEC7-4FC4-9865-128C4970729B}">
      <dgm:prSet phldrT="[Text]" custT="1"/>
      <dgm:spPr/>
      <dgm:t>
        <a:bodyPr/>
        <a:lstStyle/>
        <a:p>
          <a:r>
            <a:rPr lang="en-US" sz="1400" b="1" i="0" dirty="0">
              <a:solidFill>
                <a:srgbClr val="374151"/>
              </a:solidFill>
              <a:effectLst/>
              <a:latin typeface="Gill Sans MT" panose="020B0502020104020203" pitchFamily="34" charset="0"/>
            </a:rPr>
            <a:t>2000s: </a:t>
          </a:r>
          <a:br>
            <a:rPr lang="en-US" sz="1400" b="1" i="0" dirty="0">
              <a:solidFill>
                <a:srgbClr val="374151"/>
              </a:solidFill>
              <a:effectLst/>
              <a:latin typeface="Gill Sans MT" panose="020B0502020104020203" pitchFamily="34" charset="0"/>
            </a:rPr>
          </a:br>
          <a:r>
            <a:rPr lang="en-US" sz="1400" b="0" i="0" dirty="0">
              <a:solidFill>
                <a:srgbClr val="374151"/>
              </a:solidFill>
              <a:effectLst/>
              <a:latin typeface="Gill Sans MT" panose="020B0502020104020203" pitchFamily="34" charset="0"/>
            </a:rPr>
            <a:t>Web-based GIS </a:t>
          </a:r>
          <a:endParaRPr lang="en-US" sz="1400" b="0" dirty="0">
            <a:latin typeface="Gill Sans MT" panose="020B0502020104020203" pitchFamily="34" charset="0"/>
          </a:endParaRPr>
        </a:p>
      </dgm:t>
    </dgm:pt>
    <dgm:pt modelId="{D252BCD9-80A4-407B-9C64-C25C8C124E0F}" type="parTrans" cxnId="{8FC245DD-7662-4294-AF8F-80C1A54A9116}">
      <dgm:prSet/>
      <dgm:spPr/>
      <dgm:t>
        <a:bodyPr/>
        <a:lstStyle/>
        <a:p>
          <a:endParaRPr lang="en-US" sz="1400">
            <a:latin typeface="Gill Sans MT" panose="020B0502020104020203" pitchFamily="34" charset="0"/>
          </a:endParaRPr>
        </a:p>
      </dgm:t>
    </dgm:pt>
    <dgm:pt modelId="{869B8BEA-3213-4F74-A6DB-E80BDB2766BF}" type="sibTrans" cxnId="{8FC245DD-7662-4294-AF8F-80C1A54A9116}">
      <dgm:prSet/>
      <dgm:spPr/>
      <dgm:t>
        <a:bodyPr/>
        <a:lstStyle/>
        <a:p>
          <a:endParaRPr lang="en-US" sz="1400">
            <a:latin typeface="Gill Sans MT" panose="020B0502020104020203" pitchFamily="34" charset="0"/>
          </a:endParaRPr>
        </a:p>
      </dgm:t>
    </dgm:pt>
    <dgm:pt modelId="{F79F5357-0262-44DA-A4ED-411C6D1CCAA0}">
      <dgm:prSet custT="1"/>
      <dgm:spPr/>
      <dgm:t>
        <a:bodyPr/>
        <a:lstStyle/>
        <a:p>
          <a:r>
            <a:rPr lang="en-US" sz="1400" b="1" i="0" dirty="0">
              <a:solidFill>
                <a:srgbClr val="374151"/>
              </a:solidFill>
              <a:effectLst/>
              <a:latin typeface="Gill Sans MT" panose="020B0502020104020203" pitchFamily="34" charset="0"/>
            </a:rPr>
            <a:t>2010s-Present: </a:t>
          </a:r>
          <a:r>
            <a:rPr lang="en-US" sz="1400" b="0" i="0" dirty="0">
              <a:solidFill>
                <a:srgbClr val="374151"/>
              </a:solidFill>
              <a:effectLst/>
              <a:latin typeface="Gill Sans MT" panose="020B0502020104020203" pitchFamily="34" charset="0"/>
            </a:rPr>
            <a:t>Big Data and Real-time Analytics </a:t>
          </a:r>
          <a:endParaRPr lang="en-US" sz="1400" b="0" dirty="0">
            <a:latin typeface="Gill Sans MT" panose="020B0502020104020203" pitchFamily="34" charset="0"/>
          </a:endParaRPr>
        </a:p>
      </dgm:t>
    </dgm:pt>
    <dgm:pt modelId="{88CA05A0-720F-4539-9421-41FD6268D491}" type="parTrans" cxnId="{E83FB401-069F-4E5F-86F1-2BDF7EB6D063}">
      <dgm:prSet/>
      <dgm:spPr/>
      <dgm:t>
        <a:bodyPr/>
        <a:lstStyle/>
        <a:p>
          <a:endParaRPr lang="en-US" sz="1400">
            <a:latin typeface="Gill Sans MT" panose="020B0502020104020203" pitchFamily="34" charset="0"/>
          </a:endParaRPr>
        </a:p>
      </dgm:t>
    </dgm:pt>
    <dgm:pt modelId="{C277AA79-C4AA-467A-8790-9D34E22BCADC}" type="sibTrans" cxnId="{E83FB401-069F-4E5F-86F1-2BDF7EB6D063}">
      <dgm:prSet/>
      <dgm:spPr/>
      <dgm:t>
        <a:bodyPr/>
        <a:lstStyle/>
        <a:p>
          <a:endParaRPr lang="en-US" sz="1400">
            <a:latin typeface="Gill Sans MT" panose="020B0502020104020203" pitchFamily="34" charset="0"/>
          </a:endParaRPr>
        </a:p>
      </dgm:t>
    </dgm:pt>
    <dgm:pt modelId="{DEF000D7-42A4-49D5-BAE9-0E88F3CCB937}" type="pres">
      <dgm:prSet presAssocID="{6BDDD747-B352-4D55-885D-5915425C798A}" presName="theList" presStyleCnt="0">
        <dgm:presLayoutVars>
          <dgm:dir/>
          <dgm:animLvl val="lvl"/>
          <dgm:resizeHandles val="exact"/>
        </dgm:presLayoutVars>
      </dgm:prSet>
      <dgm:spPr/>
    </dgm:pt>
    <dgm:pt modelId="{760F0611-9DA6-4D1B-90DA-ADCBA00AA8BF}" type="pres">
      <dgm:prSet presAssocID="{BB7451B3-0A93-465C-9BB9-8E684B0FDAD0}" presName="compNode" presStyleCnt="0"/>
      <dgm:spPr/>
    </dgm:pt>
    <dgm:pt modelId="{42DF0109-42F4-41E7-A50A-D5B25122ACD0}" type="pres">
      <dgm:prSet presAssocID="{BB7451B3-0A93-465C-9BB9-8E684B0FDAD0}" presName="noGeometry" presStyleCnt="0"/>
      <dgm:spPr/>
    </dgm:pt>
    <dgm:pt modelId="{BACDCB78-0A64-43C2-84AE-7A549DDC3AB9}" type="pres">
      <dgm:prSet presAssocID="{BB7451B3-0A93-465C-9BB9-8E684B0FDAD0}" presName="childTextVisible" presStyleLbl="bgAccFollowNode1" presStyleIdx="0" presStyleCnt="2">
        <dgm:presLayoutVars>
          <dgm:bulletEnabled val="1"/>
        </dgm:presLayoutVars>
      </dgm:prSet>
      <dgm:spPr/>
    </dgm:pt>
    <dgm:pt modelId="{45518ED4-8134-4EDB-AF74-36A914B32250}" type="pres">
      <dgm:prSet presAssocID="{BB7451B3-0A93-465C-9BB9-8E684B0FDAD0}" presName="childTextHidden" presStyleLbl="bgAccFollowNode1" presStyleIdx="0" presStyleCnt="2"/>
      <dgm:spPr/>
    </dgm:pt>
    <dgm:pt modelId="{BE8EE56A-1DE5-4065-BD25-E69F9C0B34B6}" type="pres">
      <dgm:prSet presAssocID="{BB7451B3-0A93-465C-9BB9-8E684B0FDAD0}" presName="parentText" presStyleLbl="node1" presStyleIdx="0" presStyleCnt="2">
        <dgm:presLayoutVars>
          <dgm:chMax val="1"/>
          <dgm:bulletEnabled val="1"/>
        </dgm:presLayoutVars>
      </dgm:prSet>
      <dgm:spPr/>
    </dgm:pt>
    <dgm:pt modelId="{B39897F2-EA1C-4312-B86E-F7A4B4409537}" type="pres">
      <dgm:prSet presAssocID="{BB7451B3-0A93-465C-9BB9-8E684B0FDAD0}" presName="aSpace" presStyleCnt="0"/>
      <dgm:spPr/>
    </dgm:pt>
    <dgm:pt modelId="{D5869023-D73C-42BC-99BC-9CAE5098E2CC}" type="pres">
      <dgm:prSet presAssocID="{BE2108AA-8552-4E73-8EB0-D2D95EFFA1A3}" presName="compNode" presStyleCnt="0"/>
      <dgm:spPr/>
    </dgm:pt>
    <dgm:pt modelId="{77448937-9983-4379-9E54-9657AF09997E}" type="pres">
      <dgm:prSet presAssocID="{BE2108AA-8552-4E73-8EB0-D2D95EFFA1A3}" presName="noGeometry" presStyleCnt="0"/>
      <dgm:spPr/>
    </dgm:pt>
    <dgm:pt modelId="{B12BBFC7-9364-4900-AE98-ED8A18B84385}" type="pres">
      <dgm:prSet presAssocID="{BE2108AA-8552-4E73-8EB0-D2D95EFFA1A3}" presName="childTextVisible" presStyleLbl="bgAccFollowNode1" presStyleIdx="1" presStyleCnt="2">
        <dgm:presLayoutVars>
          <dgm:bulletEnabled val="1"/>
        </dgm:presLayoutVars>
      </dgm:prSet>
      <dgm:spPr/>
    </dgm:pt>
    <dgm:pt modelId="{4CFD1336-4438-4937-877E-D36235631149}" type="pres">
      <dgm:prSet presAssocID="{BE2108AA-8552-4E73-8EB0-D2D95EFFA1A3}" presName="childTextHidden" presStyleLbl="bgAccFollowNode1" presStyleIdx="1" presStyleCnt="2"/>
      <dgm:spPr/>
    </dgm:pt>
    <dgm:pt modelId="{C45CFBC1-6D2F-462A-A4F8-4EC18BA8AB51}" type="pres">
      <dgm:prSet presAssocID="{BE2108AA-8552-4E73-8EB0-D2D95EFFA1A3}" presName="parentText" presStyleLbl="node1" presStyleIdx="1" presStyleCnt="2">
        <dgm:presLayoutVars>
          <dgm:chMax val="1"/>
          <dgm:bulletEnabled val="1"/>
        </dgm:presLayoutVars>
      </dgm:prSet>
      <dgm:spPr/>
    </dgm:pt>
  </dgm:ptLst>
  <dgm:cxnLst>
    <dgm:cxn modelId="{E83FB401-069F-4E5F-86F1-2BDF7EB6D063}" srcId="{BE2108AA-8552-4E73-8EB0-D2D95EFFA1A3}" destId="{F79F5357-0262-44DA-A4ED-411C6D1CCAA0}" srcOrd="2" destOrd="0" parTransId="{88CA05A0-720F-4539-9421-41FD6268D491}" sibTransId="{C277AA79-C4AA-467A-8790-9D34E22BCADC}"/>
    <dgm:cxn modelId="{E9B33C13-5004-4816-8D03-C670C4AF888F}" srcId="{BB7451B3-0A93-465C-9BB9-8E684B0FDAD0}" destId="{3FE45058-71E1-4858-8C9A-BBFE6CD1D35D}" srcOrd="1" destOrd="0" parTransId="{8445B10A-17F9-497B-9F00-A30374084ED4}" sibTransId="{960F3B26-589B-4D43-A468-38F3DCDE77E8}"/>
    <dgm:cxn modelId="{D0957C18-A27E-4A8C-8123-BB315D49FDF3}" type="presOf" srcId="{57EDCB18-BA09-4D17-9104-EFE397F1D3C0}" destId="{BACDCB78-0A64-43C2-84AE-7A549DDC3AB9}" srcOrd="0" destOrd="0" presId="urn:microsoft.com/office/officeart/2005/8/layout/hProcess6"/>
    <dgm:cxn modelId="{45CD3C19-3342-490C-BC8A-FE5FADE9F293}" srcId="{BE2108AA-8552-4E73-8EB0-D2D95EFFA1A3}" destId="{BD30A3F7-9047-454B-A99D-CF09D93E6989}" srcOrd="0" destOrd="0" parTransId="{7A9A944B-13BE-498A-BAD8-73C61001A41C}" sibTransId="{97ACFCE1-EA08-4FCB-AC8F-4D4576BCFDA8}"/>
    <dgm:cxn modelId="{17550D1D-D477-4036-AF36-65E28B17EB85}" type="presOf" srcId="{BB7451B3-0A93-465C-9BB9-8E684B0FDAD0}" destId="{BE8EE56A-1DE5-4065-BD25-E69F9C0B34B6}" srcOrd="0" destOrd="0" presId="urn:microsoft.com/office/officeart/2005/8/layout/hProcess6"/>
    <dgm:cxn modelId="{0DA68039-D50C-47CF-BF03-8A7F49DAE089}" type="presOf" srcId="{F79F5357-0262-44DA-A4ED-411C6D1CCAA0}" destId="{B12BBFC7-9364-4900-AE98-ED8A18B84385}" srcOrd="0" destOrd="2" presId="urn:microsoft.com/office/officeart/2005/8/layout/hProcess6"/>
    <dgm:cxn modelId="{9E067666-03DD-48B5-B2E0-B3F410C15451}" type="presOf" srcId="{BD30A3F7-9047-454B-A99D-CF09D93E6989}" destId="{4CFD1336-4438-4937-877E-D36235631149}" srcOrd="1" destOrd="0" presId="urn:microsoft.com/office/officeart/2005/8/layout/hProcess6"/>
    <dgm:cxn modelId="{754D3969-F191-4275-9A18-581F7500C9B6}" type="presOf" srcId="{BE2108AA-8552-4E73-8EB0-D2D95EFFA1A3}" destId="{C45CFBC1-6D2F-462A-A4F8-4EC18BA8AB51}" srcOrd="0" destOrd="0" presId="urn:microsoft.com/office/officeart/2005/8/layout/hProcess6"/>
    <dgm:cxn modelId="{11237769-D109-4CA2-A215-04B14DA4A415}" srcId="{6BDDD747-B352-4D55-885D-5915425C798A}" destId="{BE2108AA-8552-4E73-8EB0-D2D95EFFA1A3}" srcOrd="1" destOrd="0" parTransId="{D642C269-0868-41F4-B957-1C23FE489227}" sibTransId="{EDC468E1-7ADE-4488-AE23-D6BE0D950BD5}"/>
    <dgm:cxn modelId="{ED95454E-1C80-48B9-A903-0FC7B745A296}" type="presOf" srcId="{F79F5357-0262-44DA-A4ED-411C6D1CCAA0}" destId="{4CFD1336-4438-4937-877E-D36235631149}" srcOrd="1" destOrd="2" presId="urn:microsoft.com/office/officeart/2005/8/layout/hProcess6"/>
    <dgm:cxn modelId="{1587E056-A823-4625-93CB-AA4B687453A8}" type="presOf" srcId="{57EDCB18-BA09-4D17-9104-EFE397F1D3C0}" destId="{45518ED4-8134-4EDB-AF74-36A914B32250}" srcOrd="1" destOrd="0" presId="urn:microsoft.com/office/officeart/2005/8/layout/hProcess6"/>
    <dgm:cxn modelId="{56DF4DA7-1B66-4E84-8FAA-8256A76C8DBA}" type="presOf" srcId="{BD30A3F7-9047-454B-A99D-CF09D93E6989}" destId="{B12BBFC7-9364-4900-AE98-ED8A18B84385}" srcOrd="0" destOrd="0" presId="urn:microsoft.com/office/officeart/2005/8/layout/hProcess6"/>
    <dgm:cxn modelId="{E213FAD3-57E8-436B-AA22-41E341BF45DE}" type="presOf" srcId="{6BDDD747-B352-4D55-885D-5915425C798A}" destId="{DEF000D7-42A4-49D5-BAE9-0E88F3CCB937}" srcOrd="0" destOrd="0" presId="urn:microsoft.com/office/officeart/2005/8/layout/hProcess6"/>
    <dgm:cxn modelId="{3B8163D5-C97B-46DA-86EE-DA8E376259DE}" type="presOf" srcId="{74DC3918-CEC7-4FC4-9865-128C4970729B}" destId="{B12BBFC7-9364-4900-AE98-ED8A18B84385}" srcOrd="0" destOrd="1" presId="urn:microsoft.com/office/officeart/2005/8/layout/hProcess6"/>
    <dgm:cxn modelId="{8FC245DD-7662-4294-AF8F-80C1A54A9116}" srcId="{BE2108AA-8552-4E73-8EB0-D2D95EFFA1A3}" destId="{74DC3918-CEC7-4FC4-9865-128C4970729B}" srcOrd="1" destOrd="0" parTransId="{D252BCD9-80A4-407B-9C64-C25C8C124E0F}" sibTransId="{869B8BEA-3213-4F74-A6DB-E80BDB2766BF}"/>
    <dgm:cxn modelId="{6A453FDE-1EE3-467B-95D6-4EFEBE81E520}" type="presOf" srcId="{74DC3918-CEC7-4FC4-9865-128C4970729B}" destId="{4CFD1336-4438-4937-877E-D36235631149}" srcOrd="1" destOrd="1" presId="urn:microsoft.com/office/officeart/2005/8/layout/hProcess6"/>
    <dgm:cxn modelId="{1AC68EE0-1A77-4B16-992E-2AB278A846ED}" srcId="{BB7451B3-0A93-465C-9BB9-8E684B0FDAD0}" destId="{57EDCB18-BA09-4D17-9104-EFE397F1D3C0}" srcOrd="0" destOrd="0" parTransId="{B182C375-A4CB-40BC-A26F-0449AA865E56}" sibTransId="{D7A4BAAE-FB66-4EC8-AF07-3658D63E79E4}"/>
    <dgm:cxn modelId="{1677A4EE-2054-4D57-93C8-5443F7C1BE30}" srcId="{6BDDD747-B352-4D55-885D-5915425C798A}" destId="{BB7451B3-0A93-465C-9BB9-8E684B0FDAD0}" srcOrd="0" destOrd="0" parTransId="{84678C95-3353-462E-9DBD-93D0A87984D7}" sibTransId="{5075DC6B-CACA-489E-898E-BF6AF95316D9}"/>
    <dgm:cxn modelId="{864529FA-F5BF-447D-8EF2-975054D1EDAB}" type="presOf" srcId="{3FE45058-71E1-4858-8C9A-BBFE6CD1D35D}" destId="{45518ED4-8134-4EDB-AF74-36A914B32250}" srcOrd="1" destOrd="1" presId="urn:microsoft.com/office/officeart/2005/8/layout/hProcess6"/>
    <dgm:cxn modelId="{6997C6FF-0748-4274-A347-24A992F674F4}" type="presOf" srcId="{3FE45058-71E1-4858-8C9A-BBFE6CD1D35D}" destId="{BACDCB78-0A64-43C2-84AE-7A549DDC3AB9}" srcOrd="0" destOrd="1" presId="urn:microsoft.com/office/officeart/2005/8/layout/hProcess6"/>
    <dgm:cxn modelId="{D235B0CD-E548-4EBF-8E39-9987BEEEB5C9}" type="presParOf" srcId="{DEF000D7-42A4-49D5-BAE9-0E88F3CCB937}" destId="{760F0611-9DA6-4D1B-90DA-ADCBA00AA8BF}" srcOrd="0" destOrd="0" presId="urn:microsoft.com/office/officeart/2005/8/layout/hProcess6"/>
    <dgm:cxn modelId="{A24189D9-164D-4E73-B881-DD2290CA739F}" type="presParOf" srcId="{760F0611-9DA6-4D1B-90DA-ADCBA00AA8BF}" destId="{42DF0109-42F4-41E7-A50A-D5B25122ACD0}" srcOrd="0" destOrd="0" presId="urn:microsoft.com/office/officeart/2005/8/layout/hProcess6"/>
    <dgm:cxn modelId="{0E5C89FA-C88D-4BF3-9946-9E6D42C42813}" type="presParOf" srcId="{760F0611-9DA6-4D1B-90DA-ADCBA00AA8BF}" destId="{BACDCB78-0A64-43C2-84AE-7A549DDC3AB9}" srcOrd="1" destOrd="0" presId="urn:microsoft.com/office/officeart/2005/8/layout/hProcess6"/>
    <dgm:cxn modelId="{42912243-5073-48DD-8F38-7622B9580C86}" type="presParOf" srcId="{760F0611-9DA6-4D1B-90DA-ADCBA00AA8BF}" destId="{45518ED4-8134-4EDB-AF74-36A914B32250}" srcOrd="2" destOrd="0" presId="urn:microsoft.com/office/officeart/2005/8/layout/hProcess6"/>
    <dgm:cxn modelId="{C43C2F78-2758-4DDC-9543-0A5A31FDD2E4}" type="presParOf" srcId="{760F0611-9DA6-4D1B-90DA-ADCBA00AA8BF}" destId="{BE8EE56A-1DE5-4065-BD25-E69F9C0B34B6}" srcOrd="3" destOrd="0" presId="urn:microsoft.com/office/officeart/2005/8/layout/hProcess6"/>
    <dgm:cxn modelId="{85857DB1-2F8C-4F59-85B7-38C0D341EB2C}" type="presParOf" srcId="{DEF000D7-42A4-49D5-BAE9-0E88F3CCB937}" destId="{B39897F2-EA1C-4312-B86E-F7A4B4409537}" srcOrd="1" destOrd="0" presId="urn:microsoft.com/office/officeart/2005/8/layout/hProcess6"/>
    <dgm:cxn modelId="{C000BF5D-2B7A-4889-AC7D-1784FF914404}" type="presParOf" srcId="{DEF000D7-42A4-49D5-BAE9-0E88F3CCB937}" destId="{D5869023-D73C-42BC-99BC-9CAE5098E2CC}" srcOrd="2" destOrd="0" presId="urn:microsoft.com/office/officeart/2005/8/layout/hProcess6"/>
    <dgm:cxn modelId="{BA851D92-6984-4857-A1B1-BC6B2D45A83F}" type="presParOf" srcId="{D5869023-D73C-42BC-99BC-9CAE5098E2CC}" destId="{77448937-9983-4379-9E54-9657AF09997E}" srcOrd="0" destOrd="0" presId="urn:microsoft.com/office/officeart/2005/8/layout/hProcess6"/>
    <dgm:cxn modelId="{4CC607B8-DEB5-478F-8754-D3511C6CFDB9}" type="presParOf" srcId="{D5869023-D73C-42BC-99BC-9CAE5098E2CC}" destId="{B12BBFC7-9364-4900-AE98-ED8A18B84385}" srcOrd="1" destOrd="0" presId="urn:microsoft.com/office/officeart/2005/8/layout/hProcess6"/>
    <dgm:cxn modelId="{B7F93D65-380C-49D3-8E41-9B0A784CA519}" type="presParOf" srcId="{D5869023-D73C-42BC-99BC-9CAE5098E2CC}" destId="{4CFD1336-4438-4937-877E-D36235631149}" srcOrd="2" destOrd="0" presId="urn:microsoft.com/office/officeart/2005/8/layout/hProcess6"/>
    <dgm:cxn modelId="{A212D2B9-B354-4EA1-8388-85E4FD491C1E}" type="presParOf" srcId="{D5869023-D73C-42BC-99BC-9CAE5098E2CC}" destId="{C45CFBC1-6D2F-462A-A4F8-4EC18BA8AB51}"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31D514-F04C-43BE-8E3B-415B81FCDEFF}" type="doc">
      <dgm:prSet loTypeId="urn:microsoft.com/office/officeart/2005/8/layout/venn1" loCatId="relationship" qsTypeId="urn:microsoft.com/office/officeart/2005/8/quickstyle/simple3" qsCatId="simple" csTypeId="urn:microsoft.com/office/officeart/2005/8/colors/colorful2" csCatId="colorful" phldr="1"/>
      <dgm:spPr/>
    </dgm:pt>
    <dgm:pt modelId="{4E8E956D-85B5-42A4-922B-C6A3DD716E5E}">
      <dgm:prSet phldrT="[Text]" custT="1"/>
      <dgm:spPr/>
      <dgm:t>
        <a:bodyPr/>
        <a:lstStyle/>
        <a:p>
          <a:pPr algn="l"/>
          <a:r>
            <a:rPr lang="en-US" sz="1800" b="1" dirty="0">
              <a:latin typeface="Gill Sans MT" panose="020B0502020104020203" pitchFamily="34" charset="0"/>
            </a:rPr>
            <a:t>    </a:t>
          </a:r>
          <a:r>
            <a:rPr lang="en-US" sz="1800" b="1" u="sng" dirty="0">
              <a:latin typeface="Gill Sans MT" panose="020B0502020104020203" pitchFamily="34" charset="0"/>
            </a:rPr>
            <a:t> </a:t>
          </a:r>
        </a:p>
      </dgm:t>
    </dgm:pt>
    <dgm:pt modelId="{08E98D35-381B-4AE7-BC5A-14ADC7370BEA}" type="parTrans" cxnId="{2D62FDD5-A5E5-48BB-A843-4ACB8325A66D}">
      <dgm:prSet/>
      <dgm:spPr/>
      <dgm:t>
        <a:bodyPr/>
        <a:lstStyle/>
        <a:p>
          <a:endParaRPr lang="en-US"/>
        </a:p>
      </dgm:t>
    </dgm:pt>
    <dgm:pt modelId="{AFB88714-2433-4D58-ACFD-D1192E3977AF}" type="sibTrans" cxnId="{2D62FDD5-A5E5-48BB-A843-4ACB8325A66D}">
      <dgm:prSet/>
      <dgm:spPr/>
      <dgm:t>
        <a:bodyPr/>
        <a:lstStyle/>
        <a:p>
          <a:endParaRPr lang="en-US"/>
        </a:p>
      </dgm:t>
    </dgm:pt>
    <dgm:pt modelId="{A557FFAD-B754-417F-83D4-1737155A86CB}">
      <dgm:prSet custT="1"/>
      <dgm:spPr/>
      <dgm:t>
        <a:bodyPr/>
        <a:lstStyle/>
        <a:p>
          <a:pPr>
            <a:buFont typeface="Arial" panose="020B0604020202020204" pitchFamily="34" charset="0"/>
            <a:buChar char="•"/>
          </a:pPr>
          <a:endParaRPr lang="en-US" sz="1800" b="0" i="0" dirty="0">
            <a:latin typeface="Gill Sans MT" panose="020B0502020104020203" pitchFamily="34" charset="0"/>
          </a:endParaRPr>
        </a:p>
      </dgm:t>
    </dgm:pt>
    <dgm:pt modelId="{2F70D241-F020-4398-9C0F-48ED1CA3B126}" type="parTrans" cxnId="{6C6EAEF0-146E-4CF4-9CB1-97D97C76A617}">
      <dgm:prSet/>
      <dgm:spPr/>
      <dgm:t>
        <a:bodyPr/>
        <a:lstStyle/>
        <a:p>
          <a:endParaRPr lang="en-US"/>
        </a:p>
      </dgm:t>
    </dgm:pt>
    <dgm:pt modelId="{531D9C14-6652-44F1-83F8-8A959982C4DC}" type="sibTrans" cxnId="{6C6EAEF0-146E-4CF4-9CB1-97D97C76A617}">
      <dgm:prSet/>
      <dgm:spPr/>
      <dgm:t>
        <a:bodyPr/>
        <a:lstStyle/>
        <a:p>
          <a:endParaRPr lang="en-US"/>
        </a:p>
      </dgm:t>
    </dgm:pt>
    <dgm:pt modelId="{92287D42-E260-41DC-A041-E023B780C1F3}" type="pres">
      <dgm:prSet presAssocID="{B031D514-F04C-43BE-8E3B-415B81FCDEFF}" presName="compositeShape" presStyleCnt="0">
        <dgm:presLayoutVars>
          <dgm:chMax val="7"/>
          <dgm:dir/>
          <dgm:resizeHandles val="exact"/>
        </dgm:presLayoutVars>
      </dgm:prSet>
      <dgm:spPr/>
    </dgm:pt>
    <dgm:pt modelId="{774044F1-31E6-4366-8CBC-D1C2A4B877B0}" type="pres">
      <dgm:prSet presAssocID="{4E8E956D-85B5-42A4-922B-C6A3DD716E5E}" presName="circ1" presStyleLbl="vennNode1" presStyleIdx="0" presStyleCnt="2" custScaleX="99972" custLinFactNeighborX="-4046"/>
      <dgm:spPr/>
    </dgm:pt>
    <dgm:pt modelId="{D2F89D2E-18B5-4646-829A-16F23FDBA691}" type="pres">
      <dgm:prSet presAssocID="{4E8E956D-85B5-42A4-922B-C6A3DD716E5E}" presName="circ1Tx" presStyleLbl="revTx" presStyleIdx="0" presStyleCnt="0">
        <dgm:presLayoutVars>
          <dgm:chMax val="0"/>
          <dgm:chPref val="0"/>
          <dgm:bulletEnabled val="1"/>
        </dgm:presLayoutVars>
      </dgm:prSet>
      <dgm:spPr/>
    </dgm:pt>
    <dgm:pt modelId="{8313B756-0165-45BF-B9CE-91D0858779E0}" type="pres">
      <dgm:prSet presAssocID="{A557FFAD-B754-417F-83D4-1737155A86CB}" presName="circ2" presStyleLbl="vennNode1" presStyleIdx="1" presStyleCnt="2"/>
      <dgm:spPr/>
    </dgm:pt>
    <dgm:pt modelId="{EB6FAE4B-91CC-4D06-BC81-480735F2472D}" type="pres">
      <dgm:prSet presAssocID="{A557FFAD-B754-417F-83D4-1737155A86CB}" presName="circ2Tx" presStyleLbl="revTx" presStyleIdx="0" presStyleCnt="0">
        <dgm:presLayoutVars>
          <dgm:chMax val="0"/>
          <dgm:chPref val="0"/>
          <dgm:bulletEnabled val="1"/>
        </dgm:presLayoutVars>
      </dgm:prSet>
      <dgm:spPr/>
    </dgm:pt>
  </dgm:ptLst>
  <dgm:cxnLst>
    <dgm:cxn modelId="{91C51513-B79F-4078-AC60-FE6FDA4A5DE6}" type="presOf" srcId="{A557FFAD-B754-417F-83D4-1737155A86CB}" destId="{8313B756-0165-45BF-B9CE-91D0858779E0}" srcOrd="0" destOrd="0" presId="urn:microsoft.com/office/officeart/2005/8/layout/venn1"/>
    <dgm:cxn modelId="{41959B44-3021-4731-9FFA-5DBB425D52FD}" type="presOf" srcId="{4E8E956D-85B5-42A4-922B-C6A3DD716E5E}" destId="{774044F1-31E6-4366-8CBC-D1C2A4B877B0}" srcOrd="0" destOrd="0" presId="urn:microsoft.com/office/officeart/2005/8/layout/venn1"/>
    <dgm:cxn modelId="{0E02FD89-761E-4B4F-9705-F5EDDFBF2F17}" type="presOf" srcId="{A557FFAD-B754-417F-83D4-1737155A86CB}" destId="{EB6FAE4B-91CC-4D06-BC81-480735F2472D}" srcOrd="1" destOrd="0" presId="urn:microsoft.com/office/officeart/2005/8/layout/venn1"/>
    <dgm:cxn modelId="{65E47DAB-ADD3-41ED-A44C-21AB69E7617C}" type="presOf" srcId="{B031D514-F04C-43BE-8E3B-415B81FCDEFF}" destId="{92287D42-E260-41DC-A041-E023B780C1F3}" srcOrd="0" destOrd="0" presId="urn:microsoft.com/office/officeart/2005/8/layout/venn1"/>
    <dgm:cxn modelId="{B78C56B6-BE18-4A58-9C2E-F424C31587F6}" type="presOf" srcId="{4E8E956D-85B5-42A4-922B-C6A3DD716E5E}" destId="{D2F89D2E-18B5-4646-829A-16F23FDBA691}" srcOrd="1" destOrd="0" presId="urn:microsoft.com/office/officeart/2005/8/layout/venn1"/>
    <dgm:cxn modelId="{2D62FDD5-A5E5-48BB-A843-4ACB8325A66D}" srcId="{B031D514-F04C-43BE-8E3B-415B81FCDEFF}" destId="{4E8E956D-85B5-42A4-922B-C6A3DD716E5E}" srcOrd="0" destOrd="0" parTransId="{08E98D35-381B-4AE7-BC5A-14ADC7370BEA}" sibTransId="{AFB88714-2433-4D58-ACFD-D1192E3977AF}"/>
    <dgm:cxn modelId="{6C6EAEF0-146E-4CF4-9CB1-97D97C76A617}" srcId="{B031D514-F04C-43BE-8E3B-415B81FCDEFF}" destId="{A557FFAD-B754-417F-83D4-1737155A86CB}" srcOrd="1" destOrd="0" parTransId="{2F70D241-F020-4398-9C0F-48ED1CA3B126}" sibTransId="{531D9C14-6652-44F1-83F8-8A959982C4DC}"/>
    <dgm:cxn modelId="{955C94F1-C2C6-4EB1-8306-B632F893D4D8}" type="presParOf" srcId="{92287D42-E260-41DC-A041-E023B780C1F3}" destId="{774044F1-31E6-4366-8CBC-D1C2A4B877B0}" srcOrd="0" destOrd="0" presId="urn:microsoft.com/office/officeart/2005/8/layout/venn1"/>
    <dgm:cxn modelId="{8FAF220D-20D8-4F2A-A6D1-A3CEC80629BB}" type="presParOf" srcId="{92287D42-E260-41DC-A041-E023B780C1F3}" destId="{D2F89D2E-18B5-4646-829A-16F23FDBA691}" srcOrd="1" destOrd="0" presId="urn:microsoft.com/office/officeart/2005/8/layout/venn1"/>
    <dgm:cxn modelId="{E152279E-3184-468D-A7B0-1E1BBC763E06}" type="presParOf" srcId="{92287D42-E260-41DC-A041-E023B780C1F3}" destId="{8313B756-0165-45BF-B9CE-91D0858779E0}" srcOrd="2" destOrd="0" presId="urn:microsoft.com/office/officeart/2005/8/layout/venn1"/>
    <dgm:cxn modelId="{08AA3A8F-9597-4C89-89D4-C583C774E739}" type="presParOf" srcId="{92287D42-E260-41DC-A041-E023B780C1F3}" destId="{EB6FAE4B-91CC-4D06-BC81-480735F2472D}"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031D514-F04C-43BE-8E3B-415B81FCDEFF}" type="doc">
      <dgm:prSet loTypeId="urn:microsoft.com/office/officeart/2005/8/layout/venn1" loCatId="relationship" qsTypeId="urn:microsoft.com/office/officeart/2005/8/quickstyle/simple3" qsCatId="simple" csTypeId="urn:microsoft.com/office/officeart/2005/8/colors/colorful2" csCatId="colorful" phldr="1"/>
      <dgm:spPr/>
    </dgm:pt>
    <dgm:pt modelId="{4E8E956D-85B5-42A4-922B-C6A3DD716E5E}">
      <dgm:prSet phldrT="[Text]" custT="1"/>
      <dgm:spPr/>
      <dgm:t>
        <a:bodyPr/>
        <a:lstStyle/>
        <a:p>
          <a:pPr algn="l"/>
          <a:r>
            <a:rPr lang="en-US" sz="1800" b="1" dirty="0">
              <a:latin typeface="Gill Sans MT" panose="020B0502020104020203" pitchFamily="34" charset="0"/>
            </a:rPr>
            <a:t>    </a:t>
          </a:r>
          <a:r>
            <a:rPr lang="en-US" sz="1800" b="1" u="sng" dirty="0">
              <a:latin typeface="Gill Sans MT" panose="020B0502020104020203" pitchFamily="34" charset="0"/>
            </a:rPr>
            <a:t> </a:t>
          </a:r>
        </a:p>
      </dgm:t>
    </dgm:pt>
    <dgm:pt modelId="{08E98D35-381B-4AE7-BC5A-14ADC7370BEA}" type="parTrans" cxnId="{2D62FDD5-A5E5-48BB-A843-4ACB8325A66D}">
      <dgm:prSet/>
      <dgm:spPr/>
      <dgm:t>
        <a:bodyPr/>
        <a:lstStyle/>
        <a:p>
          <a:endParaRPr lang="en-US"/>
        </a:p>
      </dgm:t>
    </dgm:pt>
    <dgm:pt modelId="{AFB88714-2433-4D58-ACFD-D1192E3977AF}" type="sibTrans" cxnId="{2D62FDD5-A5E5-48BB-A843-4ACB8325A66D}">
      <dgm:prSet/>
      <dgm:spPr/>
      <dgm:t>
        <a:bodyPr/>
        <a:lstStyle/>
        <a:p>
          <a:endParaRPr lang="en-US"/>
        </a:p>
      </dgm:t>
    </dgm:pt>
    <dgm:pt modelId="{A0002E06-7B52-4145-BEA9-33E876D5A396}">
      <dgm:prSet phldrT="[Text]" custT="1"/>
      <dgm:spPr/>
      <dgm:t>
        <a:bodyPr/>
        <a:lstStyle/>
        <a:p>
          <a:r>
            <a:rPr lang="en-US" sz="1800" b="1" dirty="0">
              <a:latin typeface="Gill Sans MT" panose="020B0502020104020203" pitchFamily="34" charset="0"/>
            </a:rPr>
            <a:t>    </a:t>
          </a:r>
          <a:endParaRPr lang="en-US" sz="1800" b="1" u="sng" dirty="0">
            <a:latin typeface="Gill Sans MT" panose="020B0502020104020203" pitchFamily="34" charset="0"/>
          </a:endParaRPr>
        </a:p>
      </dgm:t>
    </dgm:pt>
    <dgm:pt modelId="{ACF89352-18E9-4D65-99B6-C6EE7443A29C}" type="parTrans" cxnId="{C1116F5C-3F23-4F67-B239-9C8C236B6BCD}">
      <dgm:prSet/>
      <dgm:spPr/>
      <dgm:t>
        <a:bodyPr/>
        <a:lstStyle/>
        <a:p>
          <a:endParaRPr lang="en-US"/>
        </a:p>
      </dgm:t>
    </dgm:pt>
    <dgm:pt modelId="{175C655D-848B-47E5-BE23-9122F19794BB}" type="sibTrans" cxnId="{C1116F5C-3F23-4F67-B239-9C8C236B6BCD}">
      <dgm:prSet/>
      <dgm:spPr/>
      <dgm:t>
        <a:bodyPr/>
        <a:lstStyle/>
        <a:p>
          <a:endParaRPr lang="en-US"/>
        </a:p>
      </dgm:t>
    </dgm:pt>
    <dgm:pt modelId="{BAF3C65F-843D-4029-835D-A0E1E2C72300}">
      <dgm:prSet custT="1"/>
      <dgm:spPr/>
      <dgm:t>
        <a:bodyPr/>
        <a:lstStyle/>
        <a:p>
          <a:pPr algn="l">
            <a:buFont typeface="Arial" panose="020B0604020202020204" pitchFamily="34" charset="0"/>
            <a:buChar char="•"/>
          </a:pPr>
          <a:r>
            <a:rPr lang="en-US" sz="1800" b="0" i="0" dirty="0">
              <a:latin typeface="Gill Sans MT" panose="020B0502020104020203" pitchFamily="34" charset="0"/>
            </a:rPr>
            <a:t>Lacks context and interpretation.</a:t>
          </a:r>
        </a:p>
      </dgm:t>
    </dgm:pt>
    <dgm:pt modelId="{767C2665-D2E5-4C02-A1BA-0F1D87175715}" type="parTrans" cxnId="{490AD57F-B829-4414-A39D-5F1A62D3727E}">
      <dgm:prSet/>
      <dgm:spPr/>
      <dgm:t>
        <a:bodyPr/>
        <a:lstStyle/>
        <a:p>
          <a:endParaRPr lang="en-US"/>
        </a:p>
      </dgm:t>
    </dgm:pt>
    <dgm:pt modelId="{011BCBFB-FB4A-42B4-A1A6-33FF4F4DFCB3}" type="sibTrans" cxnId="{490AD57F-B829-4414-A39D-5F1A62D3727E}">
      <dgm:prSet/>
      <dgm:spPr/>
      <dgm:t>
        <a:bodyPr/>
        <a:lstStyle/>
        <a:p>
          <a:endParaRPr lang="en-US"/>
        </a:p>
      </dgm:t>
    </dgm:pt>
    <dgm:pt modelId="{4B90A2E7-4F10-466B-9DB5-AED9F1914C65}">
      <dgm:prSet custT="1"/>
      <dgm:spPr/>
      <dgm:t>
        <a:bodyPr/>
        <a:lstStyle/>
        <a:p>
          <a:pPr algn="l">
            <a:buFont typeface="Arial" panose="020B0604020202020204" pitchFamily="34" charset="0"/>
            <a:buChar char="•"/>
          </a:pPr>
          <a:r>
            <a:rPr lang="en-US" sz="1800" b="0" i="0" dirty="0">
              <a:latin typeface="Gill Sans MT" panose="020B0502020104020203" pitchFamily="34" charset="0"/>
            </a:rPr>
            <a:t>Can be quantitative or qualitative.</a:t>
          </a:r>
        </a:p>
      </dgm:t>
    </dgm:pt>
    <dgm:pt modelId="{2172BAEF-5CAF-493D-864C-399E851BD8AA}" type="parTrans" cxnId="{41374575-27A7-4501-8B6D-FA9BD1794E46}">
      <dgm:prSet/>
      <dgm:spPr/>
      <dgm:t>
        <a:bodyPr/>
        <a:lstStyle/>
        <a:p>
          <a:endParaRPr lang="en-US"/>
        </a:p>
      </dgm:t>
    </dgm:pt>
    <dgm:pt modelId="{9E0BBF6A-B28B-4134-8BCB-88D491E1DF46}" type="sibTrans" cxnId="{41374575-27A7-4501-8B6D-FA9BD1794E46}">
      <dgm:prSet/>
      <dgm:spPr/>
      <dgm:t>
        <a:bodyPr/>
        <a:lstStyle/>
        <a:p>
          <a:endParaRPr lang="en-US"/>
        </a:p>
      </dgm:t>
    </dgm:pt>
    <dgm:pt modelId="{3ED8375A-8C42-46DC-BE15-E8E48D6DED64}">
      <dgm:prSet custT="1"/>
      <dgm:spPr/>
      <dgm:t>
        <a:bodyPr/>
        <a:lstStyle/>
        <a:p>
          <a:pPr>
            <a:buFont typeface="Arial" panose="020B0604020202020204" pitchFamily="34" charset="0"/>
            <a:buChar char="•"/>
          </a:pPr>
          <a:r>
            <a:rPr lang="en-US" sz="1800" b="0" i="0" dirty="0">
              <a:latin typeface="Gill Sans MT" panose="020B0502020104020203" pitchFamily="34" charset="0"/>
            </a:rPr>
            <a:t>Processed, organized, and contextualized data.</a:t>
          </a:r>
          <a:endParaRPr lang="en-US" sz="1800" dirty="0">
            <a:latin typeface="Gill Sans MT" panose="020B0502020104020203" pitchFamily="34" charset="0"/>
          </a:endParaRPr>
        </a:p>
      </dgm:t>
    </dgm:pt>
    <dgm:pt modelId="{7E9856DF-FF45-4544-874C-C6232EFC06E0}" type="parTrans" cxnId="{E4D4CC1A-660F-47F0-BD15-234C43BF8120}">
      <dgm:prSet/>
      <dgm:spPr/>
      <dgm:t>
        <a:bodyPr/>
        <a:lstStyle/>
        <a:p>
          <a:endParaRPr lang="en-US"/>
        </a:p>
      </dgm:t>
    </dgm:pt>
    <dgm:pt modelId="{D84AD0A1-E098-4599-BB58-0BA771DE763E}" type="sibTrans" cxnId="{E4D4CC1A-660F-47F0-BD15-234C43BF8120}">
      <dgm:prSet/>
      <dgm:spPr/>
      <dgm:t>
        <a:bodyPr/>
        <a:lstStyle/>
        <a:p>
          <a:endParaRPr lang="en-US"/>
        </a:p>
      </dgm:t>
    </dgm:pt>
    <dgm:pt modelId="{DB617865-0AE2-4A22-97CA-97A30BA02212}">
      <dgm:prSet custT="1"/>
      <dgm:spPr/>
      <dgm:t>
        <a:bodyPr/>
        <a:lstStyle/>
        <a:p>
          <a:pPr>
            <a:buFont typeface="Arial" panose="020B0604020202020204" pitchFamily="34" charset="0"/>
            <a:buChar char="•"/>
          </a:pPr>
          <a:r>
            <a:rPr lang="en-US" sz="1800" b="0" i="0" dirty="0">
              <a:latin typeface="Gill Sans MT" panose="020B0502020104020203" pitchFamily="34" charset="0"/>
            </a:rPr>
            <a:t>Provides insights and supports decision-making.</a:t>
          </a:r>
        </a:p>
      </dgm:t>
    </dgm:pt>
    <dgm:pt modelId="{E5B16B35-17ED-4C0A-B337-600697E346FD}" type="parTrans" cxnId="{02AC71D7-9177-4126-921B-5CA2961E310D}">
      <dgm:prSet/>
      <dgm:spPr/>
      <dgm:t>
        <a:bodyPr/>
        <a:lstStyle/>
        <a:p>
          <a:endParaRPr lang="en-US"/>
        </a:p>
      </dgm:t>
    </dgm:pt>
    <dgm:pt modelId="{E5FF13C1-DF7C-4BDF-9373-4C4B6CE894D1}" type="sibTrans" cxnId="{02AC71D7-9177-4126-921B-5CA2961E310D}">
      <dgm:prSet/>
      <dgm:spPr/>
      <dgm:t>
        <a:bodyPr/>
        <a:lstStyle/>
        <a:p>
          <a:endParaRPr lang="en-US"/>
        </a:p>
      </dgm:t>
    </dgm:pt>
    <dgm:pt modelId="{A557FFAD-B754-417F-83D4-1737155A86CB}">
      <dgm:prSet custT="1"/>
      <dgm:spPr/>
      <dgm:t>
        <a:bodyPr/>
        <a:lstStyle/>
        <a:p>
          <a:pPr>
            <a:buFont typeface="Arial" panose="020B0604020202020204" pitchFamily="34" charset="0"/>
            <a:buChar char="•"/>
          </a:pPr>
          <a:r>
            <a:rPr lang="en-US" sz="1800" b="0" i="0" dirty="0">
              <a:latin typeface="Gill Sans MT" panose="020B0502020104020203" pitchFamily="34" charset="0"/>
            </a:rPr>
            <a:t>Often presented in the form of reports, visualizations, or analyses</a:t>
          </a:r>
        </a:p>
      </dgm:t>
    </dgm:pt>
    <dgm:pt modelId="{2F70D241-F020-4398-9C0F-48ED1CA3B126}" type="parTrans" cxnId="{6C6EAEF0-146E-4CF4-9CB1-97D97C76A617}">
      <dgm:prSet/>
      <dgm:spPr/>
      <dgm:t>
        <a:bodyPr/>
        <a:lstStyle/>
        <a:p>
          <a:endParaRPr lang="en-US"/>
        </a:p>
      </dgm:t>
    </dgm:pt>
    <dgm:pt modelId="{531D9C14-6652-44F1-83F8-8A959982C4DC}" type="sibTrans" cxnId="{6C6EAEF0-146E-4CF4-9CB1-97D97C76A617}">
      <dgm:prSet/>
      <dgm:spPr/>
      <dgm:t>
        <a:bodyPr/>
        <a:lstStyle/>
        <a:p>
          <a:endParaRPr lang="en-US"/>
        </a:p>
      </dgm:t>
    </dgm:pt>
    <dgm:pt modelId="{C2B4DFC8-7057-41FF-88DE-86135E80C566}">
      <dgm:prSet custT="1"/>
      <dgm:spPr/>
      <dgm:t>
        <a:bodyPr/>
        <a:lstStyle/>
        <a:p>
          <a:pPr algn="l">
            <a:buFont typeface="Arial" panose="020B0604020202020204" pitchFamily="34" charset="0"/>
            <a:buChar char="•"/>
          </a:pPr>
          <a:r>
            <a:rPr lang="en-US" sz="1800" b="0" i="0" dirty="0">
              <a:latin typeface="Gill Sans MT" panose="020B0502020104020203" pitchFamily="34" charset="0"/>
            </a:rPr>
            <a:t>Serves as a foundational layer for all subsequent analysis and interpretation.</a:t>
          </a:r>
        </a:p>
      </dgm:t>
    </dgm:pt>
    <dgm:pt modelId="{8CD8FE2B-6712-477F-9399-3E4A56CBDCFC}" type="parTrans" cxnId="{5EECA092-0F88-48E3-9BF5-0AF8E38796AA}">
      <dgm:prSet/>
      <dgm:spPr/>
      <dgm:t>
        <a:bodyPr/>
        <a:lstStyle/>
        <a:p>
          <a:endParaRPr lang="en-US"/>
        </a:p>
      </dgm:t>
    </dgm:pt>
    <dgm:pt modelId="{B35CB288-AFF3-411D-90D8-32F771CA1160}" type="sibTrans" cxnId="{5EECA092-0F88-48E3-9BF5-0AF8E38796AA}">
      <dgm:prSet/>
      <dgm:spPr/>
      <dgm:t>
        <a:bodyPr/>
        <a:lstStyle/>
        <a:p>
          <a:endParaRPr lang="en-US"/>
        </a:p>
      </dgm:t>
    </dgm:pt>
    <dgm:pt modelId="{7C31EE0E-A66C-4C3F-8C4B-2D22AF9C3B86}">
      <dgm:prSet custT="1"/>
      <dgm:spPr/>
      <dgm:t>
        <a:bodyPr/>
        <a:lstStyle/>
        <a:p>
          <a:pPr algn="l">
            <a:buFont typeface="Arial" panose="020B0604020202020204" pitchFamily="34" charset="0"/>
            <a:buChar char="•"/>
          </a:pPr>
          <a:r>
            <a:rPr lang="en-US" sz="1800" b="0" i="0" dirty="0">
              <a:latin typeface="Gill Sans MT" panose="020B0502020104020203" pitchFamily="34" charset="0"/>
            </a:rPr>
            <a:t>Raw, unprocessed facts and figures.</a:t>
          </a:r>
          <a:endParaRPr lang="en-US" sz="1800" dirty="0">
            <a:latin typeface="Gill Sans MT" panose="020B0502020104020203" pitchFamily="34" charset="0"/>
          </a:endParaRPr>
        </a:p>
      </dgm:t>
    </dgm:pt>
    <dgm:pt modelId="{990FC1FB-3DA0-4EB2-BF10-DBE0219DA4A4}" type="sibTrans" cxnId="{93FE1C18-FFC2-451E-8CB2-293666E009B9}">
      <dgm:prSet/>
      <dgm:spPr/>
      <dgm:t>
        <a:bodyPr/>
        <a:lstStyle/>
        <a:p>
          <a:endParaRPr lang="en-US"/>
        </a:p>
      </dgm:t>
    </dgm:pt>
    <dgm:pt modelId="{058D1DE0-E643-467E-A5E3-52F2A0FD32BE}" type="parTrans" cxnId="{93FE1C18-FFC2-451E-8CB2-293666E009B9}">
      <dgm:prSet/>
      <dgm:spPr/>
      <dgm:t>
        <a:bodyPr/>
        <a:lstStyle/>
        <a:p>
          <a:endParaRPr lang="en-US"/>
        </a:p>
      </dgm:t>
    </dgm:pt>
    <dgm:pt modelId="{92287D42-E260-41DC-A041-E023B780C1F3}" type="pres">
      <dgm:prSet presAssocID="{B031D514-F04C-43BE-8E3B-415B81FCDEFF}" presName="compositeShape" presStyleCnt="0">
        <dgm:presLayoutVars>
          <dgm:chMax val="7"/>
          <dgm:dir/>
          <dgm:resizeHandles val="exact"/>
        </dgm:presLayoutVars>
      </dgm:prSet>
      <dgm:spPr/>
    </dgm:pt>
    <dgm:pt modelId="{774044F1-31E6-4366-8CBC-D1C2A4B877B0}" type="pres">
      <dgm:prSet presAssocID="{4E8E956D-85B5-42A4-922B-C6A3DD716E5E}" presName="circ1" presStyleLbl="vennNode1" presStyleIdx="0" presStyleCnt="2" custScaleX="99972" custLinFactNeighborX="-4046"/>
      <dgm:spPr/>
    </dgm:pt>
    <dgm:pt modelId="{D2F89D2E-18B5-4646-829A-16F23FDBA691}" type="pres">
      <dgm:prSet presAssocID="{4E8E956D-85B5-42A4-922B-C6A3DD716E5E}" presName="circ1Tx" presStyleLbl="revTx" presStyleIdx="0" presStyleCnt="0">
        <dgm:presLayoutVars>
          <dgm:chMax val="0"/>
          <dgm:chPref val="0"/>
          <dgm:bulletEnabled val="1"/>
        </dgm:presLayoutVars>
      </dgm:prSet>
      <dgm:spPr/>
    </dgm:pt>
    <dgm:pt modelId="{6DCA6C22-D183-4AAF-8BAE-767A0629F880}" type="pres">
      <dgm:prSet presAssocID="{A0002E06-7B52-4145-BEA9-33E876D5A396}" presName="circ2" presStyleLbl="vennNode1" presStyleIdx="1" presStyleCnt="2" custLinFactNeighborX="9948"/>
      <dgm:spPr/>
    </dgm:pt>
    <dgm:pt modelId="{9177AF3D-03FB-4D11-A602-3DDACC1B225E}" type="pres">
      <dgm:prSet presAssocID="{A0002E06-7B52-4145-BEA9-33E876D5A396}" presName="circ2Tx" presStyleLbl="revTx" presStyleIdx="0" presStyleCnt="0">
        <dgm:presLayoutVars>
          <dgm:chMax val="0"/>
          <dgm:chPref val="0"/>
          <dgm:bulletEnabled val="1"/>
        </dgm:presLayoutVars>
      </dgm:prSet>
      <dgm:spPr/>
    </dgm:pt>
  </dgm:ptLst>
  <dgm:cxnLst>
    <dgm:cxn modelId="{BD54180C-AEAD-454E-8352-F156CC7454D1}" type="presOf" srcId="{7C31EE0E-A66C-4C3F-8C4B-2D22AF9C3B86}" destId="{774044F1-31E6-4366-8CBC-D1C2A4B877B0}" srcOrd="0" destOrd="1" presId="urn:microsoft.com/office/officeart/2005/8/layout/venn1"/>
    <dgm:cxn modelId="{05640F17-89A5-41EA-922F-E72962689F88}" type="presOf" srcId="{C2B4DFC8-7057-41FF-88DE-86135E80C566}" destId="{D2F89D2E-18B5-4646-829A-16F23FDBA691}" srcOrd="1" destOrd="4" presId="urn:microsoft.com/office/officeart/2005/8/layout/venn1"/>
    <dgm:cxn modelId="{93FE1C18-FFC2-451E-8CB2-293666E009B9}" srcId="{4E8E956D-85B5-42A4-922B-C6A3DD716E5E}" destId="{7C31EE0E-A66C-4C3F-8C4B-2D22AF9C3B86}" srcOrd="0" destOrd="0" parTransId="{058D1DE0-E643-467E-A5E3-52F2A0FD32BE}" sibTransId="{990FC1FB-3DA0-4EB2-BF10-DBE0219DA4A4}"/>
    <dgm:cxn modelId="{E4D4CC1A-660F-47F0-BD15-234C43BF8120}" srcId="{A0002E06-7B52-4145-BEA9-33E876D5A396}" destId="{3ED8375A-8C42-46DC-BE15-E8E48D6DED64}" srcOrd="0" destOrd="0" parTransId="{7E9856DF-FF45-4544-874C-C6232EFC06E0}" sibTransId="{D84AD0A1-E098-4599-BB58-0BA771DE763E}"/>
    <dgm:cxn modelId="{B5245B25-7CD8-4101-BB59-B6C89DDD9FCE}" type="presOf" srcId="{3ED8375A-8C42-46DC-BE15-E8E48D6DED64}" destId="{9177AF3D-03FB-4D11-A602-3DDACC1B225E}" srcOrd="1" destOrd="1" presId="urn:microsoft.com/office/officeart/2005/8/layout/venn1"/>
    <dgm:cxn modelId="{29F8C03E-0157-49E2-AF0F-C124218B9C68}" type="presOf" srcId="{7C31EE0E-A66C-4C3F-8C4B-2D22AF9C3B86}" destId="{D2F89D2E-18B5-4646-829A-16F23FDBA691}" srcOrd="1" destOrd="1" presId="urn:microsoft.com/office/officeart/2005/8/layout/venn1"/>
    <dgm:cxn modelId="{C1116F5C-3F23-4F67-B239-9C8C236B6BCD}" srcId="{B031D514-F04C-43BE-8E3B-415B81FCDEFF}" destId="{A0002E06-7B52-4145-BEA9-33E876D5A396}" srcOrd="1" destOrd="0" parTransId="{ACF89352-18E9-4D65-99B6-C6EE7443A29C}" sibTransId="{175C655D-848B-47E5-BE23-9122F19794BB}"/>
    <dgm:cxn modelId="{41959B44-3021-4731-9FFA-5DBB425D52FD}" type="presOf" srcId="{4E8E956D-85B5-42A4-922B-C6A3DD716E5E}" destId="{774044F1-31E6-4366-8CBC-D1C2A4B877B0}" srcOrd="0" destOrd="0" presId="urn:microsoft.com/office/officeart/2005/8/layout/venn1"/>
    <dgm:cxn modelId="{97EEE045-4507-4479-8BB1-15376AC4029D}" type="presOf" srcId="{DB617865-0AE2-4A22-97CA-97A30BA02212}" destId="{9177AF3D-03FB-4D11-A602-3DDACC1B225E}" srcOrd="1" destOrd="2" presId="urn:microsoft.com/office/officeart/2005/8/layout/venn1"/>
    <dgm:cxn modelId="{3C6A236A-29B4-4F8E-BFC6-CEE078529371}" type="presOf" srcId="{BAF3C65F-843D-4029-835D-A0E1E2C72300}" destId="{D2F89D2E-18B5-4646-829A-16F23FDBA691}" srcOrd="1" destOrd="2" presId="urn:microsoft.com/office/officeart/2005/8/layout/venn1"/>
    <dgm:cxn modelId="{E0107274-0EA7-44E6-AA7A-A4FAD32A2EE8}" type="presOf" srcId="{A0002E06-7B52-4145-BEA9-33E876D5A396}" destId="{6DCA6C22-D183-4AAF-8BAE-767A0629F880}" srcOrd="0" destOrd="0" presId="urn:microsoft.com/office/officeart/2005/8/layout/venn1"/>
    <dgm:cxn modelId="{41374575-27A7-4501-8B6D-FA9BD1794E46}" srcId="{4E8E956D-85B5-42A4-922B-C6A3DD716E5E}" destId="{4B90A2E7-4F10-466B-9DB5-AED9F1914C65}" srcOrd="2" destOrd="0" parTransId="{2172BAEF-5CAF-493D-864C-399E851BD8AA}" sibTransId="{9E0BBF6A-B28B-4134-8BCB-88D491E1DF46}"/>
    <dgm:cxn modelId="{09129E76-C7C0-409C-BF7E-7EA950168A18}" type="presOf" srcId="{A557FFAD-B754-417F-83D4-1737155A86CB}" destId="{9177AF3D-03FB-4D11-A602-3DDACC1B225E}" srcOrd="1" destOrd="3" presId="urn:microsoft.com/office/officeart/2005/8/layout/venn1"/>
    <dgm:cxn modelId="{4DB78578-2D7A-4CF5-B7C8-9A16437B056C}" type="presOf" srcId="{A557FFAD-B754-417F-83D4-1737155A86CB}" destId="{6DCA6C22-D183-4AAF-8BAE-767A0629F880}" srcOrd="0" destOrd="3" presId="urn:microsoft.com/office/officeart/2005/8/layout/venn1"/>
    <dgm:cxn modelId="{C86EBB5A-1802-4EBD-A534-C4F0411434BB}" type="presOf" srcId="{A0002E06-7B52-4145-BEA9-33E876D5A396}" destId="{9177AF3D-03FB-4D11-A602-3DDACC1B225E}" srcOrd="1" destOrd="0" presId="urn:microsoft.com/office/officeart/2005/8/layout/venn1"/>
    <dgm:cxn modelId="{490AD57F-B829-4414-A39D-5F1A62D3727E}" srcId="{4E8E956D-85B5-42A4-922B-C6A3DD716E5E}" destId="{BAF3C65F-843D-4029-835D-A0E1E2C72300}" srcOrd="1" destOrd="0" parTransId="{767C2665-D2E5-4C02-A1BA-0F1D87175715}" sibTransId="{011BCBFB-FB4A-42B4-A1A6-33FF4F4DFCB3}"/>
    <dgm:cxn modelId="{5EECA092-0F88-48E3-9BF5-0AF8E38796AA}" srcId="{4E8E956D-85B5-42A4-922B-C6A3DD716E5E}" destId="{C2B4DFC8-7057-41FF-88DE-86135E80C566}" srcOrd="3" destOrd="0" parTransId="{8CD8FE2B-6712-477F-9399-3E4A56CBDCFC}" sibTransId="{B35CB288-AFF3-411D-90D8-32F771CA1160}"/>
    <dgm:cxn modelId="{F5055194-EA86-43A4-A2A5-71836508E5E2}" type="presOf" srcId="{4B90A2E7-4F10-466B-9DB5-AED9F1914C65}" destId="{774044F1-31E6-4366-8CBC-D1C2A4B877B0}" srcOrd="0" destOrd="3" presId="urn:microsoft.com/office/officeart/2005/8/layout/venn1"/>
    <dgm:cxn modelId="{65E47DAB-ADD3-41ED-A44C-21AB69E7617C}" type="presOf" srcId="{B031D514-F04C-43BE-8E3B-415B81FCDEFF}" destId="{92287D42-E260-41DC-A041-E023B780C1F3}" srcOrd="0" destOrd="0" presId="urn:microsoft.com/office/officeart/2005/8/layout/venn1"/>
    <dgm:cxn modelId="{B78C56B6-BE18-4A58-9C2E-F424C31587F6}" type="presOf" srcId="{4E8E956D-85B5-42A4-922B-C6A3DD716E5E}" destId="{D2F89D2E-18B5-4646-829A-16F23FDBA691}" srcOrd="1" destOrd="0" presId="urn:microsoft.com/office/officeart/2005/8/layout/venn1"/>
    <dgm:cxn modelId="{C4C32AC3-3387-4250-B8B9-ADE70E6E57B9}" type="presOf" srcId="{C2B4DFC8-7057-41FF-88DE-86135E80C566}" destId="{774044F1-31E6-4366-8CBC-D1C2A4B877B0}" srcOrd="0" destOrd="4" presId="urn:microsoft.com/office/officeart/2005/8/layout/venn1"/>
    <dgm:cxn modelId="{CDF6CED1-4565-409E-BC41-495E8A082954}" type="presOf" srcId="{BAF3C65F-843D-4029-835D-A0E1E2C72300}" destId="{774044F1-31E6-4366-8CBC-D1C2A4B877B0}" srcOrd="0" destOrd="2" presId="urn:microsoft.com/office/officeart/2005/8/layout/venn1"/>
    <dgm:cxn modelId="{2D62FDD5-A5E5-48BB-A843-4ACB8325A66D}" srcId="{B031D514-F04C-43BE-8E3B-415B81FCDEFF}" destId="{4E8E956D-85B5-42A4-922B-C6A3DD716E5E}" srcOrd="0" destOrd="0" parTransId="{08E98D35-381B-4AE7-BC5A-14ADC7370BEA}" sibTransId="{AFB88714-2433-4D58-ACFD-D1192E3977AF}"/>
    <dgm:cxn modelId="{02AC71D7-9177-4126-921B-5CA2961E310D}" srcId="{A0002E06-7B52-4145-BEA9-33E876D5A396}" destId="{DB617865-0AE2-4A22-97CA-97A30BA02212}" srcOrd="1" destOrd="0" parTransId="{E5B16B35-17ED-4C0A-B337-600697E346FD}" sibTransId="{E5FF13C1-DF7C-4BDF-9373-4C4B6CE894D1}"/>
    <dgm:cxn modelId="{0AA76BE6-05B5-4221-AE2E-F7B8623CAD9A}" type="presOf" srcId="{4B90A2E7-4F10-466B-9DB5-AED9F1914C65}" destId="{D2F89D2E-18B5-4646-829A-16F23FDBA691}" srcOrd="1" destOrd="3" presId="urn:microsoft.com/office/officeart/2005/8/layout/venn1"/>
    <dgm:cxn modelId="{AAA15AE8-5F67-4CA2-8F1D-6E427709F94C}" type="presOf" srcId="{3ED8375A-8C42-46DC-BE15-E8E48D6DED64}" destId="{6DCA6C22-D183-4AAF-8BAE-767A0629F880}" srcOrd="0" destOrd="1" presId="urn:microsoft.com/office/officeart/2005/8/layout/venn1"/>
    <dgm:cxn modelId="{E0A3C9EC-6754-4884-A355-AF3BB587B8ED}" type="presOf" srcId="{DB617865-0AE2-4A22-97CA-97A30BA02212}" destId="{6DCA6C22-D183-4AAF-8BAE-767A0629F880}" srcOrd="0" destOrd="2" presId="urn:microsoft.com/office/officeart/2005/8/layout/venn1"/>
    <dgm:cxn modelId="{6C6EAEF0-146E-4CF4-9CB1-97D97C76A617}" srcId="{A0002E06-7B52-4145-BEA9-33E876D5A396}" destId="{A557FFAD-B754-417F-83D4-1737155A86CB}" srcOrd="2" destOrd="0" parTransId="{2F70D241-F020-4398-9C0F-48ED1CA3B126}" sibTransId="{531D9C14-6652-44F1-83F8-8A959982C4DC}"/>
    <dgm:cxn modelId="{955C94F1-C2C6-4EB1-8306-B632F893D4D8}" type="presParOf" srcId="{92287D42-E260-41DC-A041-E023B780C1F3}" destId="{774044F1-31E6-4366-8CBC-D1C2A4B877B0}" srcOrd="0" destOrd="0" presId="urn:microsoft.com/office/officeart/2005/8/layout/venn1"/>
    <dgm:cxn modelId="{8FAF220D-20D8-4F2A-A6D1-A3CEC80629BB}" type="presParOf" srcId="{92287D42-E260-41DC-A041-E023B780C1F3}" destId="{D2F89D2E-18B5-4646-829A-16F23FDBA691}" srcOrd="1" destOrd="0" presId="urn:microsoft.com/office/officeart/2005/8/layout/venn1"/>
    <dgm:cxn modelId="{0089A501-2428-4FB7-84CF-39AA78C04EC2}" type="presParOf" srcId="{92287D42-E260-41DC-A041-E023B780C1F3}" destId="{6DCA6C22-D183-4AAF-8BAE-767A0629F880}" srcOrd="2" destOrd="0" presId="urn:microsoft.com/office/officeart/2005/8/layout/venn1"/>
    <dgm:cxn modelId="{CE0FD5A6-8AAE-49E2-97B7-EBFA35D947F4}" type="presParOf" srcId="{92287D42-E260-41DC-A041-E023B780C1F3}" destId="{9177AF3D-03FB-4D11-A602-3DDACC1B225E}"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05B462B-A6F9-451A-A96F-6B5F9F2FEA34}"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246BBEC7-DD86-41F6-BCEC-CC920FA72931}">
      <dgm:prSet phldrT="[Text]"/>
      <dgm:spPr/>
      <dgm:t>
        <a:bodyPr/>
        <a:lstStyle/>
        <a:p>
          <a:r>
            <a:rPr lang="en-US" b="1" i="0" dirty="0">
              <a:effectLst/>
              <a:latin typeface="Gill Sans MT" panose="020B0502020104020203" pitchFamily="34" charset="0"/>
            </a:rPr>
            <a:t>Missing Metadata</a:t>
          </a:r>
          <a:endParaRPr lang="en-US" dirty="0">
            <a:latin typeface="Gill Sans MT" panose="020B0502020104020203" pitchFamily="34" charset="0"/>
          </a:endParaRPr>
        </a:p>
      </dgm:t>
    </dgm:pt>
    <dgm:pt modelId="{F800AF03-6FB2-4A46-BAA3-5DC634B2AEA3}" type="parTrans" cxnId="{C31B28EA-E47E-4EDB-A02C-63D354738532}">
      <dgm:prSet/>
      <dgm:spPr/>
      <dgm:t>
        <a:bodyPr/>
        <a:lstStyle/>
        <a:p>
          <a:endParaRPr lang="en-US"/>
        </a:p>
      </dgm:t>
    </dgm:pt>
    <dgm:pt modelId="{8700F348-38CC-46A8-A7D3-5BDF6786159C}" type="sibTrans" cxnId="{C31B28EA-E47E-4EDB-A02C-63D354738532}">
      <dgm:prSet/>
      <dgm:spPr/>
      <dgm:t>
        <a:bodyPr/>
        <a:lstStyle/>
        <a:p>
          <a:endParaRPr lang="en-US"/>
        </a:p>
      </dgm:t>
    </dgm:pt>
    <dgm:pt modelId="{A10D096E-204E-41E9-AEAD-ACB963F34821}">
      <dgm:prSet phldrT="[Text]" custT="1"/>
      <dgm:spPr/>
      <dgm:t>
        <a:bodyPr/>
        <a:lstStyle/>
        <a:p>
          <a:pPr>
            <a:buFont typeface="Arial" panose="020B0604020202020204" pitchFamily="34" charset="0"/>
            <a:buChar char="•"/>
          </a:pPr>
          <a:r>
            <a:rPr lang="en-US" sz="1100" b="1" i="0" dirty="0">
              <a:effectLst/>
              <a:latin typeface="Gill Sans MT" panose="020B0502020104020203" pitchFamily="34" charset="0"/>
            </a:rPr>
            <a:t>Impact:</a:t>
          </a:r>
          <a:r>
            <a:rPr lang="en-US" sz="1100" b="0" i="0" dirty="0">
              <a:effectLst/>
              <a:latin typeface="Gill Sans MT" panose="020B0502020104020203" pitchFamily="34" charset="0"/>
            </a:rPr>
            <a:t> Metadata provides essential context about data, including how, when, and by whom it was collected, its format, and its intended use case. Missing metadata can severely limit the ability to assess data quality and applicability.</a:t>
          </a:r>
          <a:endParaRPr lang="en-US" sz="1100" dirty="0">
            <a:latin typeface="Gill Sans MT" panose="020B0502020104020203" pitchFamily="34" charset="0"/>
          </a:endParaRPr>
        </a:p>
      </dgm:t>
    </dgm:pt>
    <dgm:pt modelId="{A6663136-2861-4E61-8543-97AF281625AA}" type="parTrans" cxnId="{4D81F292-45F1-40FC-A2FB-84F7BDB12840}">
      <dgm:prSet/>
      <dgm:spPr/>
      <dgm:t>
        <a:bodyPr/>
        <a:lstStyle/>
        <a:p>
          <a:endParaRPr lang="en-US"/>
        </a:p>
      </dgm:t>
    </dgm:pt>
    <dgm:pt modelId="{5E568A09-9866-4564-B9A0-1686FC330C0A}" type="sibTrans" cxnId="{4D81F292-45F1-40FC-A2FB-84F7BDB12840}">
      <dgm:prSet/>
      <dgm:spPr/>
      <dgm:t>
        <a:bodyPr/>
        <a:lstStyle/>
        <a:p>
          <a:endParaRPr lang="en-US"/>
        </a:p>
      </dgm:t>
    </dgm:pt>
    <dgm:pt modelId="{6ACC79ED-2535-4B27-9D40-A49663C78316}">
      <dgm:prSet phldrT="[Text]" custT="1"/>
      <dgm:spPr/>
      <dgm:t>
        <a:bodyPr/>
        <a:lstStyle/>
        <a:p>
          <a:pPr>
            <a:buFont typeface="Arial" panose="020B0604020202020204" pitchFamily="34" charset="0"/>
            <a:buChar char="•"/>
          </a:pPr>
          <a:r>
            <a:rPr lang="en-US" sz="1100" b="1" i="0" dirty="0">
              <a:effectLst/>
              <a:latin typeface="Gill Sans MT" panose="020B0502020104020203" pitchFamily="34" charset="0"/>
            </a:rPr>
            <a:t>Solutions:</a:t>
          </a:r>
          <a:r>
            <a:rPr lang="en-US" sz="1100" b="0" i="0" dirty="0">
              <a:effectLst/>
              <a:latin typeface="Gill Sans MT" panose="020B0502020104020203" pitchFamily="34" charset="0"/>
            </a:rPr>
            <a:t> When possible, backtrack to original data sources to retrieve or reconstruct metadata. Going forward, establish protocols to ensure comprehensive metadata is collected and maintained alongside the data.</a:t>
          </a:r>
          <a:endParaRPr lang="en-US" sz="1100" dirty="0">
            <a:latin typeface="Gill Sans MT" panose="020B0502020104020203" pitchFamily="34" charset="0"/>
          </a:endParaRPr>
        </a:p>
      </dgm:t>
    </dgm:pt>
    <dgm:pt modelId="{E2609F9C-0DA9-4BE0-AE6C-A4198E44DE03}" type="parTrans" cxnId="{A5F474EE-6D50-4D2D-B1A7-BA85D39DB080}">
      <dgm:prSet/>
      <dgm:spPr/>
      <dgm:t>
        <a:bodyPr/>
        <a:lstStyle/>
        <a:p>
          <a:endParaRPr lang="en-US"/>
        </a:p>
      </dgm:t>
    </dgm:pt>
    <dgm:pt modelId="{3BD6DF54-E763-4A98-832B-F49077217396}" type="sibTrans" cxnId="{A5F474EE-6D50-4D2D-B1A7-BA85D39DB080}">
      <dgm:prSet/>
      <dgm:spPr/>
      <dgm:t>
        <a:bodyPr/>
        <a:lstStyle/>
        <a:p>
          <a:endParaRPr lang="en-US"/>
        </a:p>
      </dgm:t>
    </dgm:pt>
    <dgm:pt modelId="{279A73DC-BAFE-46F5-950F-0B040EE40CB1}">
      <dgm:prSet phldrT="[Text]"/>
      <dgm:spPr/>
      <dgm:t>
        <a:bodyPr/>
        <a:lstStyle/>
        <a:p>
          <a:r>
            <a:rPr lang="en-US" b="1" i="0" dirty="0">
              <a:effectLst/>
              <a:latin typeface="Gill Sans MT" panose="020B0502020104020203" pitchFamily="34" charset="0"/>
            </a:rPr>
            <a:t>Null Data</a:t>
          </a:r>
          <a:endParaRPr lang="en-US" dirty="0">
            <a:latin typeface="Gill Sans MT" panose="020B0502020104020203" pitchFamily="34" charset="0"/>
          </a:endParaRPr>
        </a:p>
      </dgm:t>
    </dgm:pt>
    <dgm:pt modelId="{DC2CFD00-D2F7-4151-B244-AA8AC93E3DCF}" type="parTrans" cxnId="{16588817-6E77-48B6-873E-0BF9FE08A617}">
      <dgm:prSet/>
      <dgm:spPr/>
      <dgm:t>
        <a:bodyPr/>
        <a:lstStyle/>
        <a:p>
          <a:endParaRPr lang="en-US"/>
        </a:p>
      </dgm:t>
    </dgm:pt>
    <dgm:pt modelId="{BA5B68AF-5C55-4068-978C-897B046ED2E5}" type="sibTrans" cxnId="{16588817-6E77-48B6-873E-0BF9FE08A617}">
      <dgm:prSet/>
      <dgm:spPr/>
      <dgm:t>
        <a:bodyPr/>
        <a:lstStyle/>
        <a:p>
          <a:endParaRPr lang="en-US"/>
        </a:p>
      </dgm:t>
    </dgm:pt>
    <dgm:pt modelId="{B000A1B7-B087-4875-9526-91BCBFE0B74D}">
      <dgm:prSet phldrT="[Text]" custT="1"/>
      <dgm:spPr/>
      <dgm:t>
        <a:bodyPr/>
        <a:lstStyle/>
        <a:p>
          <a:pPr>
            <a:buFont typeface="Arial" panose="020B0604020202020204" pitchFamily="34" charset="0"/>
            <a:buChar char="•"/>
          </a:pPr>
          <a:r>
            <a:rPr lang="en-US" sz="1100" b="1" i="0" dirty="0">
              <a:effectLst/>
              <a:latin typeface="Gill Sans MT" panose="020B0502020104020203" pitchFamily="34" charset="0"/>
            </a:rPr>
            <a:t>Impact:</a:t>
          </a:r>
          <a:r>
            <a:rPr lang="en-US" sz="1100" b="0" i="0" dirty="0">
              <a:effectLst/>
              <a:latin typeface="Gill Sans MT" panose="020B0502020104020203" pitchFamily="34" charset="0"/>
            </a:rPr>
            <a:t> Null values can signify missing, undefined, or inapplicable data points, which might skew analysis or lead to inaccurate conclusions.</a:t>
          </a:r>
          <a:endParaRPr lang="en-US" sz="1100" dirty="0">
            <a:latin typeface="Gill Sans MT" panose="020B0502020104020203" pitchFamily="34" charset="0"/>
          </a:endParaRPr>
        </a:p>
      </dgm:t>
    </dgm:pt>
    <dgm:pt modelId="{313C5F50-5B31-4D5A-9570-A7E437002A5D}" type="parTrans" cxnId="{2D4C505C-6C89-4993-AD0C-197CE3FE3830}">
      <dgm:prSet/>
      <dgm:spPr/>
      <dgm:t>
        <a:bodyPr/>
        <a:lstStyle/>
        <a:p>
          <a:endParaRPr lang="en-US"/>
        </a:p>
      </dgm:t>
    </dgm:pt>
    <dgm:pt modelId="{3A148B50-2489-46F7-957A-475BADA5D1F0}" type="sibTrans" cxnId="{2D4C505C-6C89-4993-AD0C-197CE3FE3830}">
      <dgm:prSet/>
      <dgm:spPr/>
      <dgm:t>
        <a:bodyPr/>
        <a:lstStyle/>
        <a:p>
          <a:endParaRPr lang="en-US"/>
        </a:p>
      </dgm:t>
    </dgm:pt>
    <dgm:pt modelId="{EC124EBA-D79D-4E22-B30F-E41A99F7853E}">
      <dgm:prSet phldrT="[Text]" custT="1"/>
      <dgm:spPr/>
      <dgm:t>
        <a:bodyPr/>
        <a:lstStyle/>
        <a:p>
          <a:pPr>
            <a:buFont typeface="Arial" panose="020B0604020202020204" pitchFamily="34" charset="0"/>
            <a:buChar char="•"/>
          </a:pPr>
          <a:r>
            <a:rPr lang="en-US" sz="1100" b="1" i="0">
              <a:effectLst/>
              <a:latin typeface="Gill Sans MT" panose="020B0502020104020203" pitchFamily="34" charset="0"/>
            </a:rPr>
            <a:t>Solutions:</a:t>
          </a:r>
          <a:r>
            <a:rPr lang="en-US" sz="1100" b="0" i="0">
              <a:effectLst/>
              <a:latin typeface="Gill Sans MT" panose="020B0502020104020203" pitchFamily="34" charset="0"/>
            </a:rPr>
            <a:t> Strategies include data imputation (estimating missing values based on other data), excluding nulls from analysis where appropriate, or analyzing the pattern of nulls for insights into data quality or collection methods.</a:t>
          </a:r>
          <a:endParaRPr lang="en-US" sz="1100" dirty="0">
            <a:latin typeface="Gill Sans MT" panose="020B0502020104020203" pitchFamily="34" charset="0"/>
          </a:endParaRPr>
        </a:p>
      </dgm:t>
    </dgm:pt>
    <dgm:pt modelId="{55BE77FB-9145-4612-9AAE-6C689F93508E}" type="parTrans" cxnId="{168237DB-E131-4A42-A23D-A91B3DFEC8BF}">
      <dgm:prSet/>
      <dgm:spPr/>
      <dgm:t>
        <a:bodyPr/>
        <a:lstStyle/>
        <a:p>
          <a:endParaRPr lang="en-US"/>
        </a:p>
      </dgm:t>
    </dgm:pt>
    <dgm:pt modelId="{A7895364-6B65-4120-A1A3-48862A19E503}" type="sibTrans" cxnId="{168237DB-E131-4A42-A23D-A91B3DFEC8BF}">
      <dgm:prSet/>
      <dgm:spPr/>
      <dgm:t>
        <a:bodyPr/>
        <a:lstStyle/>
        <a:p>
          <a:endParaRPr lang="en-US"/>
        </a:p>
      </dgm:t>
    </dgm:pt>
    <dgm:pt modelId="{6D701E0A-A49E-4FD0-ADE0-55195F240913}">
      <dgm:prSet/>
      <dgm:spPr/>
      <dgm:t>
        <a:bodyPr/>
        <a:lstStyle/>
        <a:p>
          <a:r>
            <a:rPr lang="en-US" b="1" i="0" dirty="0">
              <a:effectLst/>
              <a:latin typeface="Gill Sans MT" panose="020B0502020104020203" pitchFamily="34" charset="0"/>
            </a:rPr>
            <a:t>Poor Documentation and Miscommunication</a:t>
          </a:r>
          <a:endParaRPr lang="en-US" dirty="0">
            <a:latin typeface="Gill Sans MT" panose="020B0502020104020203" pitchFamily="34" charset="0"/>
          </a:endParaRPr>
        </a:p>
      </dgm:t>
    </dgm:pt>
    <dgm:pt modelId="{FA756C77-A698-437B-9848-54EC738213CC}" type="parTrans" cxnId="{4E260B4A-3119-480F-B8FA-0175877C5FE0}">
      <dgm:prSet/>
      <dgm:spPr/>
      <dgm:t>
        <a:bodyPr/>
        <a:lstStyle/>
        <a:p>
          <a:endParaRPr lang="en-US"/>
        </a:p>
      </dgm:t>
    </dgm:pt>
    <dgm:pt modelId="{7BE0F298-F346-49C2-95AE-9047D456ECAB}" type="sibTrans" cxnId="{4E260B4A-3119-480F-B8FA-0175877C5FE0}">
      <dgm:prSet/>
      <dgm:spPr/>
      <dgm:t>
        <a:bodyPr/>
        <a:lstStyle/>
        <a:p>
          <a:endParaRPr lang="en-US"/>
        </a:p>
      </dgm:t>
    </dgm:pt>
    <dgm:pt modelId="{55AE16FB-C181-49E3-8AC5-3448F2D2C6D5}">
      <dgm:prSet custT="1"/>
      <dgm:spPr/>
      <dgm:t>
        <a:bodyPr/>
        <a:lstStyle/>
        <a:p>
          <a:pPr>
            <a:buFont typeface="Arial" panose="020B0604020202020204" pitchFamily="34" charset="0"/>
            <a:buChar char="•"/>
          </a:pPr>
          <a:r>
            <a:rPr lang="en-US" sz="1100" b="1" i="0">
              <a:effectLst/>
              <a:latin typeface="Gill Sans MT" panose="020B0502020104020203" pitchFamily="34" charset="0"/>
            </a:rPr>
            <a:t>Impact:</a:t>
          </a:r>
          <a:r>
            <a:rPr lang="en-US" sz="1100" b="0" i="0">
              <a:effectLst/>
              <a:latin typeface="Gill Sans MT" panose="020B0502020104020203" pitchFamily="34" charset="0"/>
            </a:rPr>
            <a:t> Insufficient documentation of data sources, collection methods, and analysis processes can lead to confusion, errors in data interpretation, and challenges in project replication or continuation.</a:t>
          </a:r>
          <a:endParaRPr lang="en-US" sz="1100" dirty="0">
            <a:latin typeface="Gill Sans MT" panose="020B0502020104020203" pitchFamily="34" charset="0"/>
          </a:endParaRPr>
        </a:p>
      </dgm:t>
    </dgm:pt>
    <dgm:pt modelId="{21EA4006-8818-4B57-962B-45182976C737}" type="parTrans" cxnId="{A6077AEA-C415-497A-8D5C-0BAA6FF5E32B}">
      <dgm:prSet/>
      <dgm:spPr/>
      <dgm:t>
        <a:bodyPr/>
        <a:lstStyle/>
        <a:p>
          <a:endParaRPr lang="en-US"/>
        </a:p>
      </dgm:t>
    </dgm:pt>
    <dgm:pt modelId="{62957E12-EED5-41F8-91E4-2B21CDE107FC}" type="sibTrans" cxnId="{A6077AEA-C415-497A-8D5C-0BAA6FF5E32B}">
      <dgm:prSet/>
      <dgm:spPr/>
      <dgm:t>
        <a:bodyPr/>
        <a:lstStyle/>
        <a:p>
          <a:endParaRPr lang="en-US"/>
        </a:p>
      </dgm:t>
    </dgm:pt>
    <dgm:pt modelId="{0EB4F9C7-51C9-41A9-9A09-1F5595EE18F0}">
      <dgm:prSet custT="1"/>
      <dgm:spPr/>
      <dgm:t>
        <a:bodyPr/>
        <a:lstStyle/>
        <a:p>
          <a:pPr>
            <a:buFont typeface="Arial" panose="020B0604020202020204" pitchFamily="34" charset="0"/>
            <a:buChar char="•"/>
          </a:pPr>
          <a:r>
            <a:rPr lang="en-US" sz="1100" b="1" i="0" dirty="0">
              <a:effectLst/>
              <a:latin typeface="Gill Sans MT" panose="020B0502020104020203" pitchFamily="34" charset="0"/>
            </a:rPr>
            <a:t>Solutions:</a:t>
          </a:r>
          <a:r>
            <a:rPr lang="en-US" sz="1100" b="0" i="0" dirty="0">
              <a:effectLst/>
              <a:latin typeface="Gill Sans MT" panose="020B0502020104020203" pitchFamily="34" charset="0"/>
            </a:rPr>
            <a:t> Maintain detailed documentation of all aspects of your GIS project, including data sources, methodology, and any issues encountered. Foster open communication within your team and with stakeholders, using simple, clear language to ensure understanding across diverse audiences.</a:t>
          </a:r>
          <a:endParaRPr lang="en-US" sz="1100" dirty="0">
            <a:latin typeface="Gill Sans MT" panose="020B0502020104020203" pitchFamily="34" charset="0"/>
          </a:endParaRPr>
        </a:p>
      </dgm:t>
    </dgm:pt>
    <dgm:pt modelId="{21E73118-04F7-42D6-8F9C-472E6AEC7771}" type="parTrans" cxnId="{7F545C15-5F4D-4F3F-BF92-4329BDE48BAD}">
      <dgm:prSet/>
      <dgm:spPr/>
      <dgm:t>
        <a:bodyPr/>
        <a:lstStyle/>
        <a:p>
          <a:endParaRPr lang="en-US"/>
        </a:p>
      </dgm:t>
    </dgm:pt>
    <dgm:pt modelId="{FB0F220F-7E7C-4400-8624-9AEF668246E1}" type="sibTrans" cxnId="{7F545C15-5F4D-4F3F-BF92-4329BDE48BAD}">
      <dgm:prSet/>
      <dgm:spPr/>
      <dgm:t>
        <a:bodyPr/>
        <a:lstStyle/>
        <a:p>
          <a:endParaRPr lang="en-US"/>
        </a:p>
      </dgm:t>
    </dgm:pt>
    <dgm:pt modelId="{F61B58C9-AD41-4B1A-87F2-F5CADEA11499}" type="pres">
      <dgm:prSet presAssocID="{605B462B-A6F9-451A-A96F-6B5F9F2FEA34}" presName="Name0" presStyleCnt="0">
        <dgm:presLayoutVars>
          <dgm:dir/>
          <dgm:animLvl val="lvl"/>
          <dgm:resizeHandles val="exact"/>
        </dgm:presLayoutVars>
      </dgm:prSet>
      <dgm:spPr/>
    </dgm:pt>
    <dgm:pt modelId="{4F5D1483-F355-41E8-AE37-C3C7FB997D07}" type="pres">
      <dgm:prSet presAssocID="{246BBEC7-DD86-41F6-BCEC-CC920FA72931}" presName="linNode" presStyleCnt="0"/>
      <dgm:spPr/>
    </dgm:pt>
    <dgm:pt modelId="{486E22BB-CACC-4E6D-A45D-DF6A3DED212E}" type="pres">
      <dgm:prSet presAssocID="{246BBEC7-DD86-41F6-BCEC-CC920FA72931}" presName="parentText" presStyleLbl="node1" presStyleIdx="0" presStyleCnt="3">
        <dgm:presLayoutVars>
          <dgm:chMax val="1"/>
          <dgm:bulletEnabled val="1"/>
        </dgm:presLayoutVars>
      </dgm:prSet>
      <dgm:spPr/>
    </dgm:pt>
    <dgm:pt modelId="{0A9586AC-AAD3-4E01-A9CB-E5676A671B1B}" type="pres">
      <dgm:prSet presAssocID="{246BBEC7-DD86-41F6-BCEC-CC920FA72931}" presName="descendantText" presStyleLbl="alignAccFollowNode1" presStyleIdx="0" presStyleCnt="3" custScaleY="116610">
        <dgm:presLayoutVars>
          <dgm:bulletEnabled val="1"/>
        </dgm:presLayoutVars>
      </dgm:prSet>
      <dgm:spPr/>
    </dgm:pt>
    <dgm:pt modelId="{0FA89928-CD2B-4251-BA5F-AA96E2BE42AB}" type="pres">
      <dgm:prSet presAssocID="{8700F348-38CC-46A8-A7D3-5BDF6786159C}" presName="sp" presStyleCnt="0"/>
      <dgm:spPr/>
    </dgm:pt>
    <dgm:pt modelId="{CAEE117A-3AB8-4F2F-8E9A-A4C21E9DA93A}" type="pres">
      <dgm:prSet presAssocID="{279A73DC-BAFE-46F5-950F-0B040EE40CB1}" presName="linNode" presStyleCnt="0"/>
      <dgm:spPr/>
    </dgm:pt>
    <dgm:pt modelId="{5E6297E0-DDD5-42BE-A6CC-2640BE195CFA}" type="pres">
      <dgm:prSet presAssocID="{279A73DC-BAFE-46F5-950F-0B040EE40CB1}" presName="parentText" presStyleLbl="node1" presStyleIdx="1" presStyleCnt="3">
        <dgm:presLayoutVars>
          <dgm:chMax val="1"/>
          <dgm:bulletEnabled val="1"/>
        </dgm:presLayoutVars>
      </dgm:prSet>
      <dgm:spPr/>
    </dgm:pt>
    <dgm:pt modelId="{E6A6B350-71B6-41E4-9E93-6CCD67160466}" type="pres">
      <dgm:prSet presAssocID="{279A73DC-BAFE-46F5-950F-0B040EE40CB1}" presName="descendantText" presStyleLbl="alignAccFollowNode1" presStyleIdx="1" presStyleCnt="3">
        <dgm:presLayoutVars>
          <dgm:bulletEnabled val="1"/>
        </dgm:presLayoutVars>
      </dgm:prSet>
      <dgm:spPr/>
    </dgm:pt>
    <dgm:pt modelId="{ED46B702-2228-4F93-BC19-16ABE999623E}" type="pres">
      <dgm:prSet presAssocID="{BA5B68AF-5C55-4068-978C-897B046ED2E5}" presName="sp" presStyleCnt="0"/>
      <dgm:spPr/>
    </dgm:pt>
    <dgm:pt modelId="{BB5E0244-3E99-4091-9EB6-A976DD5B843A}" type="pres">
      <dgm:prSet presAssocID="{6D701E0A-A49E-4FD0-ADE0-55195F240913}" presName="linNode" presStyleCnt="0"/>
      <dgm:spPr/>
    </dgm:pt>
    <dgm:pt modelId="{5D2F396A-9ADA-401D-A15F-79311D68D8CE}" type="pres">
      <dgm:prSet presAssocID="{6D701E0A-A49E-4FD0-ADE0-55195F240913}" presName="parentText" presStyleLbl="node1" presStyleIdx="2" presStyleCnt="3">
        <dgm:presLayoutVars>
          <dgm:chMax val="1"/>
          <dgm:bulletEnabled val="1"/>
        </dgm:presLayoutVars>
      </dgm:prSet>
      <dgm:spPr/>
    </dgm:pt>
    <dgm:pt modelId="{13A05CC5-87CA-4BB7-BA97-3DE16B1D1556}" type="pres">
      <dgm:prSet presAssocID="{6D701E0A-A49E-4FD0-ADE0-55195F240913}" presName="descendantText" presStyleLbl="alignAccFollowNode1" presStyleIdx="2" presStyleCnt="3">
        <dgm:presLayoutVars>
          <dgm:bulletEnabled val="1"/>
        </dgm:presLayoutVars>
      </dgm:prSet>
      <dgm:spPr/>
    </dgm:pt>
  </dgm:ptLst>
  <dgm:cxnLst>
    <dgm:cxn modelId="{D9961E14-DE57-4146-AADD-3580E8D66EBC}" type="presOf" srcId="{EC124EBA-D79D-4E22-B30F-E41A99F7853E}" destId="{E6A6B350-71B6-41E4-9E93-6CCD67160466}" srcOrd="0" destOrd="1" presId="urn:microsoft.com/office/officeart/2005/8/layout/vList5"/>
    <dgm:cxn modelId="{7F545C15-5F4D-4F3F-BF92-4329BDE48BAD}" srcId="{6D701E0A-A49E-4FD0-ADE0-55195F240913}" destId="{0EB4F9C7-51C9-41A9-9A09-1F5595EE18F0}" srcOrd="1" destOrd="0" parTransId="{21E73118-04F7-42D6-8F9C-472E6AEC7771}" sibTransId="{FB0F220F-7E7C-4400-8624-9AEF668246E1}"/>
    <dgm:cxn modelId="{16588817-6E77-48B6-873E-0BF9FE08A617}" srcId="{605B462B-A6F9-451A-A96F-6B5F9F2FEA34}" destId="{279A73DC-BAFE-46F5-950F-0B040EE40CB1}" srcOrd="1" destOrd="0" parTransId="{DC2CFD00-D2F7-4151-B244-AA8AC93E3DCF}" sibTransId="{BA5B68AF-5C55-4068-978C-897B046ED2E5}"/>
    <dgm:cxn modelId="{F92FF41B-1B4C-481E-9834-1ABA1328E130}" type="presOf" srcId="{B000A1B7-B087-4875-9526-91BCBFE0B74D}" destId="{E6A6B350-71B6-41E4-9E93-6CCD67160466}" srcOrd="0" destOrd="0" presId="urn:microsoft.com/office/officeart/2005/8/layout/vList5"/>
    <dgm:cxn modelId="{195A5020-F39E-48A6-A137-537206796504}" type="presOf" srcId="{A10D096E-204E-41E9-AEAD-ACB963F34821}" destId="{0A9586AC-AAD3-4E01-A9CB-E5676A671B1B}" srcOrd="0" destOrd="0" presId="urn:microsoft.com/office/officeart/2005/8/layout/vList5"/>
    <dgm:cxn modelId="{A090E536-4847-4B58-8D51-1577161C4999}" type="presOf" srcId="{246BBEC7-DD86-41F6-BCEC-CC920FA72931}" destId="{486E22BB-CACC-4E6D-A45D-DF6A3DED212E}" srcOrd="0" destOrd="0" presId="urn:microsoft.com/office/officeart/2005/8/layout/vList5"/>
    <dgm:cxn modelId="{2D4C505C-6C89-4993-AD0C-197CE3FE3830}" srcId="{279A73DC-BAFE-46F5-950F-0B040EE40CB1}" destId="{B000A1B7-B087-4875-9526-91BCBFE0B74D}" srcOrd="0" destOrd="0" parTransId="{313C5F50-5B31-4D5A-9570-A7E437002A5D}" sibTransId="{3A148B50-2489-46F7-957A-475BADA5D1F0}"/>
    <dgm:cxn modelId="{4E260B4A-3119-480F-B8FA-0175877C5FE0}" srcId="{605B462B-A6F9-451A-A96F-6B5F9F2FEA34}" destId="{6D701E0A-A49E-4FD0-ADE0-55195F240913}" srcOrd="2" destOrd="0" parTransId="{FA756C77-A698-437B-9848-54EC738213CC}" sibTransId="{7BE0F298-F346-49C2-95AE-9047D456ECAB}"/>
    <dgm:cxn modelId="{45B9117D-CB56-4F00-AB24-EEACD69C3F70}" type="presOf" srcId="{279A73DC-BAFE-46F5-950F-0B040EE40CB1}" destId="{5E6297E0-DDD5-42BE-A6CC-2640BE195CFA}" srcOrd="0" destOrd="0" presId="urn:microsoft.com/office/officeart/2005/8/layout/vList5"/>
    <dgm:cxn modelId="{7A8EE585-88F7-4904-9B5B-3390A65814C6}" type="presOf" srcId="{6D701E0A-A49E-4FD0-ADE0-55195F240913}" destId="{5D2F396A-9ADA-401D-A15F-79311D68D8CE}" srcOrd="0" destOrd="0" presId="urn:microsoft.com/office/officeart/2005/8/layout/vList5"/>
    <dgm:cxn modelId="{A860958E-810B-49FE-8665-A8F068C9F9FA}" type="presOf" srcId="{6ACC79ED-2535-4B27-9D40-A49663C78316}" destId="{0A9586AC-AAD3-4E01-A9CB-E5676A671B1B}" srcOrd="0" destOrd="1" presId="urn:microsoft.com/office/officeart/2005/8/layout/vList5"/>
    <dgm:cxn modelId="{4D81F292-45F1-40FC-A2FB-84F7BDB12840}" srcId="{246BBEC7-DD86-41F6-BCEC-CC920FA72931}" destId="{A10D096E-204E-41E9-AEAD-ACB963F34821}" srcOrd="0" destOrd="0" parTransId="{A6663136-2861-4E61-8543-97AF281625AA}" sibTransId="{5E568A09-9866-4564-B9A0-1686FC330C0A}"/>
    <dgm:cxn modelId="{DE5577BA-0674-4321-8507-C695F7BF167B}" type="presOf" srcId="{605B462B-A6F9-451A-A96F-6B5F9F2FEA34}" destId="{F61B58C9-AD41-4B1A-87F2-F5CADEA11499}" srcOrd="0" destOrd="0" presId="urn:microsoft.com/office/officeart/2005/8/layout/vList5"/>
    <dgm:cxn modelId="{168237DB-E131-4A42-A23D-A91B3DFEC8BF}" srcId="{279A73DC-BAFE-46F5-950F-0B040EE40CB1}" destId="{EC124EBA-D79D-4E22-B30F-E41A99F7853E}" srcOrd="1" destOrd="0" parTransId="{55BE77FB-9145-4612-9AAE-6C689F93508E}" sibTransId="{A7895364-6B65-4120-A1A3-48862A19E503}"/>
    <dgm:cxn modelId="{89A0D5E4-8C02-4CBB-ACF9-FBC3FE74F412}" type="presOf" srcId="{0EB4F9C7-51C9-41A9-9A09-1F5595EE18F0}" destId="{13A05CC5-87CA-4BB7-BA97-3DE16B1D1556}" srcOrd="0" destOrd="1" presId="urn:microsoft.com/office/officeart/2005/8/layout/vList5"/>
    <dgm:cxn modelId="{C31B28EA-E47E-4EDB-A02C-63D354738532}" srcId="{605B462B-A6F9-451A-A96F-6B5F9F2FEA34}" destId="{246BBEC7-DD86-41F6-BCEC-CC920FA72931}" srcOrd="0" destOrd="0" parTransId="{F800AF03-6FB2-4A46-BAA3-5DC634B2AEA3}" sibTransId="{8700F348-38CC-46A8-A7D3-5BDF6786159C}"/>
    <dgm:cxn modelId="{A6077AEA-C415-497A-8D5C-0BAA6FF5E32B}" srcId="{6D701E0A-A49E-4FD0-ADE0-55195F240913}" destId="{55AE16FB-C181-49E3-8AC5-3448F2D2C6D5}" srcOrd="0" destOrd="0" parTransId="{21EA4006-8818-4B57-962B-45182976C737}" sibTransId="{62957E12-EED5-41F8-91E4-2B21CDE107FC}"/>
    <dgm:cxn modelId="{A5F474EE-6D50-4D2D-B1A7-BA85D39DB080}" srcId="{246BBEC7-DD86-41F6-BCEC-CC920FA72931}" destId="{6ACC79ED-2535-4B27-9D40-A49663C78316}" srcOrd="1" destOrd="0" parTransId="{E2609F9C-0DA9-4BE0-AE6C-A4198E44DE03}" sibTransId="{3BD6DF54-E763-4A98-832B-F49077217396}"/>
    <dgm:cxn modelId="{6DC266F1-A0B4-4835-9854-3A31B5684166}" type="presOf" srcId="{55AE16FB-C181-49E3-8AC5-3448F2D2C6D5}" destId="{13A05CC5-87CA-4BB7-BA97-3DE16B1D1556}" srcOrd="0" destOrd="0" presId="urn:microsoft.com/office/officeart/2005/8/layout/vList5"/>
    <dgm:cxn modelId="{972811FE-7098-4965-A4C4-BC4BD227F830}" type="presParOf" srcId="{F61B58C9-AD41-4B1A-87F2-F5CADEA11499}" destId="{4F5D1483-F355-41E8-AE37-C3C7FB997D07}" srcOrd="0" destOrd="0" presId="urn:microsoft.com/office/officeart/2005/8/layout/vList5"/>
    <dgm:cxn modelId="{54099748-2FFA-4C27-9E41-474B79CCC2FA}" type="presParOf" srcId="{4F5D1483-F355-41E8-AE37-C3C7FB997D07}" destId="{486E22BB-CACC-4E6D-A45D-DF6A3DED212E}" srcOrd="0" destOrd="0" presId="urn:microsoft.com/office/officeart/2005/8/layout/vList5"/>
    <dgm:cxn modelId="{498B7DC7-F350-47D2-8CD7-ECADB5F735C0}" type="presParOf" srcId="{4F5D1483-F355-41E8-AE37-C3C7FB997D07}" destId="{0A9586AC-AAD3-4E01-A9CB-E5676A671B1B}" srcOrd="1" destOrd="0" presId="urn:microsoft.com/office/officeart/2005/8/layout/vList5"/>
    <dgm:cxn modelId="{64276CBB-AB2E-4A08-B455-2B39E5BD5699}" type="presParOf" srcId="{F61B58C9-AD41-4B1A-87F2-F5CADEA11499}" destId="{0FA89928-CD2B-4251-BA5F-AA96E2BE42AB}" srcOrd="1" destOrd="0" presId="urn:microsoft.com/office/officeart/2005/8/layout/vList5"/>
    <dgm:cxn modelId="{A746884F-0206-40D7-B1F2-50CB1FF1B520}" type="presParOf" srcId="{F61B58C9-AD41-4B1A-87F2-F5CADEA11499}" destId="{CAEE117A-3AB8-4F2F-8E9A-A4C21E9DA93A}" srcOrd="2" destOrd="0" presId="urn:microsoft.com/office/officeart/2005/8/layout/vList5"/>
    <dgm:cxn modelId="{2106F7BF-58AD-43BE-88F2-ED814914F7E9}" type="presParOf" srcId="{CAEE117A-3AB8-4F2F-8E9A-A4C21E9DA93A}" destId="{5E6297E0-DDD5-42BE-A6CC-2640BE195CFA}" srcOrd="0" destOrd="0" presId="urn:microsoft.com/office/officeart/2005/8/layout/vList5"/>
    <dgm:cxn modelId="{C9B8E7BD-AB7C-4699-98B2-44D94569D90F}" type="presParOf" srcId="{CAEE117A-3AB8-4F2F-8E9A-A4C21E9DA93A}" destId="{E6A6B350-71B6-41E4-9E93-6CCD67160466}" srcOrd="1" destOrd="0" presId="urn:microsoft.com/office/officeart/2005/8/layout/vList5"/>
    <dgm:cxn modelId="{11D85C26-DA69-4975-9676-595AAAD35989}" type="presParOf" srcId="{F61B58C9-AD41-4B1A-87F2-F5CADEA11499}" destId="{ED46B702-2228-4F93-BC19-16ABE999623E}" srcOrd="3" destOrd="0" presId="urn:microsoft.com/office/officeart/2005/8/layout/vList5"/>
    <dgm:cxn modelId="{4F5E0063-7C90-4D51-8BF3-45A288F5C7F0}" type="presParOf" srcId="{F61B58C9-AD41-4B1A-87F2-F5CADEA11499}" destId="{BB5E0244-3E99-4091-9EB6-A976DD5B843A}" srcOrd="4" destOrd="0" presId="urn:microsoft.com/office/officeart/2005/8/layout/vList5"/>
    <dgm:cxn modelId="{74651A95-C335-41B9-AC49-53A18B4A0557}" type="presParOf" srcId="{BB5E0244-3E99-4091-9EB6-A976DD5B843A}" destId="{5D2F396A-9ADA-401D-A15F-79311D68D8CE}" srcOrd="0" destOrd="0" presId="urn:microsoft.com/office/officeart/2005/8/layout/vList5"/>
    <dgm:cxn modelId="{B8C6600C-C390-453F-982A-0B64B862BBA3}" type="presParOf" srcId="{BB5E0244-3E99-4091-9EB6-A976DD5B843A}" destId="{13A05CC5-87CA-4BB7-BA97-3DE16B1D155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CDCB78-0A64-43C2-84AE-7A549DDC3AB9}">
      <dsp:nvSpPr>
        <dsp:cNvPr id="0" name=""/>
        <dsp:cNvSpPr/>
      </dsp:nvSpPr>
      <dsp:spPr>
        <a:xfrm>
          <a:off x="834167" y="295831"/>
          <a:ext cx="3336253" cy="2916305"/>
        </a:xfrm>
        <a:prstGeom prst="rightArrow">
          <a:avLst>
            <a:gd name="adj1" fmla="val 70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8890" rIns="17780" bIns="8890" numCol="1" spcCol="1270" anchor="ctr" anchorCtr="0">
          <a:noAutofit/>
        </a:bodyPr>
        <a:lstStyle/>
        <a:p>
          <a:pPr marL="114300" lvl="1" indent="-114300" algn="l" defTabSz="622300">
            <a:lnSpc>
              <a:spcPct val="90000"/>
            </a:lnSpc>
            <a:spcBef>
              <a:spcPct val="0"/>
            </a:spcBef>
            <a:spcAft>
              <a:spcPct val="15000"/>
            </a:spcAft>
            <a:buChar char="•"/>
          </a:pPr>
          <a:r>
            <a:rPr lang="en-US" sz="1400" b="1" i="0" kern="1200" dirty="0">
              <a:solidFill>
                <a:srgbClr val="374151"/>
              </a:solidFill>
              <a:effectLst/>
              <a:latin typeface="Gill Sans MT" panose="020B0502020104020203" pitchFamily="34" charset="0"/>
            </a:rPr>
            <a:t>1960s: </a:t>
          </a:r>
          <a:br>
            <a:rPr lang="en-US" sz="1400" b="1" i="0" kern="1200" dirty="0">
              <a:solidFill>
                <a:srgbClr val="374151"/>
              </a:solidFill>
              <a:effectLst/>
              <a:latin typeface="Gill Sans MT" panose="020B0502020104020203" pitchFamily="34" charset="0"/>
            </a:rPr>
          </a:br>
          <a:r>
            <a:rPr lang="en-US" sz="1400" b="0" i="0" kern="1200" dirty="0">
              <a:solidFill>
                <a:srgbClr val="374151"/>
              </a:solidFill>
              <a:effectLst/>
              <a:latin typeface="Gill Sans MT" panose="020B0502020104020203" pitchFamily="34" charset="0"/>
            </a:rPr>
            <a:t>Emergence of GIS </a:t>
          </a:r>
          <a:endParaRPr lang="en-US" sz="1400" b="0" kern="1200" dirty="0">
            <a:latin typeface="Gill Sans MT" panose="020B0502020104020203" pitchFamily="34" charset="0"/>
          </a:endParaRPr>
        </a:p>
        <a:p>
          <a:pPr marL="114300" lvl="1" indent="-114300" algn="l" defTabSz="622300">
            <a:lnSpc>
              <a:spcPct val="90000"/>
            </a:lnSpc>
            <a:spcBef>
              <a:spcPct val="0"/>
            </a:spcBef>
            <a:spcAft>
              <a:spcPct val="15000"/>
            </a:spcAft>
            <a:buChar char="•"/>
          </a:pPr>
          <a:r>
            <a:rPr lang="en-US" sz="1400" b="1" i="0" kern="1200" dirty="0">
              <a:solidFill>
                <a:srgbClr val="374151"/>
              </a:solidFill>
              <a:effectLst/>
              <a:latin typeface="Gill Sans MT" panose="020B0502020104020203" pitchFamily="34" charset="0"/>
            </a:rPr>
            <a:t>1970s: </a:t>
          </a:r>
          <a:br>
            <a:rPr lang="en-US" sz="1400" b="1" i="0" kern="1200" dirty="0">
              <a:solidFill>
                <a:srgbClr val="374151"/>
              </a:solidFill>
              <a:effectLst/>
              <a:latin typeface="Gill Sans MT" panose="020B0502020104020203" pitchFamily="34" charset="0"/>
            </a:rPr>
          </a:br>
          <a:r>
            <a:rPr lang="en-US" sz="1400" b="0" i="0" kern="1200" dirty="0">
              <a:solidFill>
                <a:srgbClr val="374151"/>
              </a:solidFill>
              <a:effectLst/>
              <a:latin typeface="Gill Sans MT" panose="020B0502020104020203" pitchFamily="34" charset="0"/>
            </a:rPr>
            <a:t>Expansion of GIS Applications </a:t>
          </a:r>
          <a:endParaRPr lang="en-US" sz="1400" b="0" kern="1200" dirty="0">
            <a:latin typeface="Gill Sans MT" panose="020B0502020104020203" pitchFamily="34" charset="0"/>
          </a:endParaRPr>
        </a:p>
      </dsp:txBody>
      <dsp:txXfrm>
        <a:off x="1668231" y="733277"/>
        <a:ext cx="1626424" cy="2041413"/>
      </dsp:txXfrm>
    </dsp:sp>
    <dsp:sp modelId="{BE8EE56A-1DE5-4065-BD25-E69F9C0B34B6}">
      <dsp:nvSpPr>
        <dsp:cNvPr id="0" name=""/>
        <dsp:cNvSpPr/>
      </dsp:nvSpPr>
      <dsp:spPr>
        <a:xfrm>
          <a:off x="104" y="919920"/>
          <a:ext cx="1668126" cy="166812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i="0" kern="1200" dirty="0">
              <a:solidFill>
                <a:schemeClr val="bg1"/>
              </a:solidFill>
              <a:effectLst/>
              <a:latin typeface="Gill Sans MT" panose="020B0502020104020203" pitchFamily="34" charset="0"/>
            </a:rPr>
            <a:t>1854: </a:t>
          </a:r>
          <a:br>
            <a:rPr lang="en-US" sz="1400" b="1" i="0" kern="1200" dirty="0">
              <a:solidFill>
                <a:schemeClr val="bg1"/>
              </a:solidFill>
              <a:effectLst/>
              <a:latin typeface="Gill Sans MT" panose="020B0502020104020203" pitchFamily="34" charset="0"/>
            </a:rPr>
          </a:br>
          <a:r>
            <a:rPr lang="en-US" sz="1400" b="0" i="0" kern="1200" dirty="0">
              <a:solidFill>
                <a:schemeClr val="bg1"/>
              </a:solidFill>
              <a:effectLst/>
              <a:latin typeface="Gill Sans MT" panose="020B0502020104020203" pitchFamily="34" charset="0"/>
            </a:rPr>
            <a:t>John Snow's Cholera Map</a:t>
          </a:r>
          <a:endParaRPr lang="en-US" sz="1400" b="0" kern="1200" dirty="0">
            <a:solidFill>
              <a:schemeClr val="bg1"/>
            </a:solidFill>
            <a:latin typeface="Gill Sans MT" panose="020B0502020104020203" pitchFamily="34" charset="0"/>
          </a:endParaRPr>
        </a:p>
      </dsp:txBody>
      <dsp:txXfrm>
        <a:off x="244395" y="1164211"/>
        <a:ext cx="1179544" cy="1179544"/>
      </dsp:txXfrm>
    </dsp:sp>
    <dsp:sp modelId="{B12BBFC7-9364-4900-AE98-ED8A18B84385}">
      <dsp:nvSpPr>
        <dsp:cNvPr id="0" name=""/>
        <dsp:cNvSpPr/>
      </dsp:nvSpPr>
      <dsp:spPr>
        <a:xfrm>
          <a:off x="5213000" y="295831"/>
          <a:ext cx="3336253" cy="2916305"/>
        </a:xfrm>
        <a:prstGeom prst="rightArrow">
          <a:avLst>
            <a:gd name="adj1" fmla="val 70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8890" rIns="17780" bIns="8890" numCol="1" spcCol="1270" anchor="ctr" anchorCtr="0">
          <a:noAutofit/>
        </a:bodyPr>
        <a:lstStyle/>
        <a:p>
          <a:pPr marL="114300" lvl="1" indent="-114300" algn="l" defTabSz="622300">
            <a:lnSpc>
              <a:spcPct val="90000"/>
            </a:lnSpc>
            <a:spcBef>
              <a:spcPct val="0"/>
            </a:spcBef>
            <a:spcAft>
              <a:spcPct val="15000"/>
            </a:spcAft>
            <a:buChar char="•"/>
          </a:pPr>
          <a:r>
            <a:rPr lang="en-US" sz="1400" b="1" i="0" kern="1200" dirty="0">
              <a:solidFill>
                <a:srgbClr val="374151"/>
              </a:solidFill>
              <a:effectLst/>
              <a:latin typeface="Gill Sans MT" panose="020B0502020104020203" pitchFamily="34" charset="0"/>
            </a:rPr>
            <a:t>1990s: </a:t>
          </a:r>
          <a:br>
            <a:rPr lang="en-US" sz="1400" b="1" i="0" kern="1200" dirty="0">
              <a:solidFill>
                <a:srgbClr val="374151"/>
              </a:solidFill>
              <a:effectLst/>
              <a:latin typeface="Gill Sans MT" panose="020B0502020104020203" pitchFamily="34" charset="0"/>
            </a:rPr>
          </a:br>
          <a:r>
            <a:rPr lang="en-US" sz="1400" b="0" i="0" kern="1200" dirty="0">
              <a:solidFill>
                <a:srgbClr val="374151"/>
              </a:solidFill>
              <a:effectLst/>
              <a:latin typeface="Gill Sans MT" panose="020B0502020104020203" pitchFamily="34" charset="0"/>
            </a:rPr>
            <a:t>Integration of GPS </a:t>
          </a:r>
          <a:endParaRPr lang="en-US" sz="1400" b="0" kern="1200" dirty="0">
            <a:latin typeface="Gill Sans MT" panose="020B0502020104020203" pitchFamily="34" charset="0"/>
          </a:endParaRPr>
        </a:p>
        <a:p>
          <a:pPr marL="114300" lvl="1" indent="-114300" algn="l" defTabSz="622300">
            <a:lnSpc>
              <a:spcPct val="90000"/>
            </a:lnSpc>
            <a:spcBef>
              <a:spcPct val="0"/>
            </a:spcBef>
            <a:spcAft>
              <a:spcPct val="15000"/>
            </a:spcAft>
            <a:buChar char="•"/>
          </a:pPr>
          <a:r>
            <a:rPr lang="en-US" sz="1400" b="1" i="0" kern="1200" dirty="0">
              <a:solidFill>
                <a:srgbClr val="374151"/>
              </a:solidFill>
              <a:effectLst/>
              <a:latin typeface="Gill Sans MT" panose="020B0502020104020203" pitchFamily="34" charset="0"/>
            </a:rPr>
            <a:t>2000s: </a:t>
          </a:r>
          <a:br>
            <a:rPr lang="en-US" sz="1400" b="1" i="0" kern="1200" dirty="0">
              <a:solidFill>
                <a:srgbClr val="374151"/>
              </a:solidFill>
              <a:effectLst/>
              <a:latin typeface="Gill Sans MT" panose="020B0502020104020203" pitchFamily="34" charset="0"/>
            </a:rPr>
          </a:br>
          <a:r>
            <a:rPr lang="en-US" sz="1400" b="0" i="0" kern="1200" dirty="0">
              <a:solidFill>
                <a:srgbClr val="374151"/>
              </a:solidFill>
              <a:effectLst/>
              <a:latin typeface="Gill Sans MT" panose="020B0502020104020203" pitchFamily="34" charset="0"/>
            </a:rPr>
            <a:t>Web-based GIS </a:t>
          </a:r>
          <a:endParaRPr lang="en-US" sz="1400" b="0" kern="1200" dirty="0">
            <a:latin typeface="Gill Sans MT" panose="020B0502020104020203" pitchFamily="34" charset="0"/>
          </a:endParaRPr>
        </a:p>
        <a:p>
          <a:pPr marL="114300" lvl="1" indent="-114300" algn="l" defTabSz="622300">
            <a:lnSpc>
              <a:spcPct val="90000"/>
            </a:lnSpc>
            <a:spcBef>
              <a:spcPct val="0"/>
            </a:spcBef>
            <a:spcAft>
              <a:spcPct val="15000"/>
            </a:spcAft>
            <a:buChar char="•"/>
          </a:pPr>
          <a:r>
            <a:rPr lang="en-US" sz="1400" b="1" i="0" kern="1200" dirty="0">
              <a:solidFill>
                <a:srgbClr val="374151"/>
              </a:solidFill>
              <a:effectLst/>
              <a:latin typeface="Gill Sans MT" panose="020B0502020104020203" pitchFamily="34" charset="0"/>
            </a:rPr>
            <a:t>2010s-Present: </a:t>
          </a:r>
          <a:r>
            <a:rPr lang="en-US" sz="1400" b="0" i="0" kern="1200" dirty="0">
              <a:solidFill>
                <a:srgbClr val="374151"/>
              </a:solidFill>
              <a:effectLst/>
              <a:latin typeface="Gill Sans MT" panose="020B0502020104020203" pitchFamily="34" charset="0"/>
            </a:rPr>
            <a:t>Big Data and Real-time Analytics </a:t>
          </a:r>
          <a:endParaRPr lang="en-US" sz="1400" b="0" kern="1200" dirty="0">
            <a:latin typeface="Gill Sans MT" panose="020B0502020104020203" pitchFamily="34" charset="0"/>
          </a:endParaRPr>
        </a:p>
      </dsp:txBody>
      <dsp:txXfrm>
        <a:off x="6047063" y="733277"/>
        <a:ext cx="1626424" cy="2041413"/>
      </dsp:txXfrm>
    </dsp:sp>
    <dsp:sp modelId="{C45CFBC1-6D2F-462A-A4F8-4EC18BA8AB51}">
      <dsp:nvSpPr>
        <dsp:cNvPr id="0" name=""/>
        <dsp:cNvSpPr/>
      </dsp:nvSpPr>
      <dsp:spPr>
        <a:xfrm>
          <a:off x="4378936" y="919920"/>
          <a:ext cx="1668126" cy="166812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i="0" kern="1200" dirty="0">
              <a:solidFill>
                <a:schemeClr val="bg1"/>
              </a:solidFill>
              <a:effectLst/>
              <a:latin typeface="Gill Sans MT" panose="020B0502020104020203" pitchFamily="34" charset="0"/>
            </a:rPr>
            <a:t>1980s: </a:t>
          </a:r>
          <a:r>
            <a:rPr lang="en-US" sz="1400" b="0" i="0" kern="1200" dirty="0">
              <a:solidFill>
                <a:schemeClr val="bg1"/>
              </a:solidFill>
              <a:effectLst/>
              <a:latin typeface="Gill Sans MT" panose="020B0502020104020203" pitchFamily="34" charset="0"/>
            </a:rPr>
            <a:t>Introduction of Desktop GIS </a:t>
          </a:r>
          <a:endParaRPr lang="en-US" sz="1400" b="0" kern="1200" dirty="0">
            <a:solidFill>
              <a:schemeClr val="bg1"/>
            </a:solidFill>
            <a:latin typeface="Gill Sans MT" panose="020B0502020104020203" pitchFamily="34" charset="0"/>
          </a:endParaRPr>
        </a:p>
      </dsp:txBody>
      <dsp:txXfrm>
        <a:off x="4623227" y="1164211"/>
        <a:ext cx="1179544" cy="11795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4044F1-31E6-4366-8CBC-D1C2A4B877B0}">
      <dsp:nvSpPr>
        <dsp:cNvPr id="0" name=""/>
        <dsp:cNvSpPr/>
      </dsp:nvSpPr>
      <dsp:spPr>
        <a:xfrm>
          <a:off x="643" y="335969"/>
          <a:ext cx="4276235" cy="4277432"/>
        </a:xfrm>
        <a:prstGeom prst="ellipse">
          <a:avLst/>
        </a:prstGeom>
        <a:gradFill rotWithShape="0">
          <a:gsLst>
            <a:gs pos="0">
              <a:schemeClr val="accent2">
                <a:alpha val="50000"/>
                <a:hueOff val="0"/>
                <a:satOff val="0"/>
                <a:lumOff val="0"/>
                <a:alphaOff val="0"/>
                <a:tint val="50000"/>
                <a:satMod val="300000"/>
              </a:schemeClr>
            </a:gs>
            <a:gs pos="35000">
              <a:schemeClr val="accent2">
                <a:alpha val="50000"/>
                <a:hueOff val="0"/>
                <a:satOff val="0"/>
                <a:lumOff val="0"/>
                <a:alphaOff val="0"/>
                <a:tint val="37000"/>
                <a:satMod val="300000"/>
              </a:schemeClr>
            </a:gs>
            <a:gs pos="100000">
              <a:schemeClr val="accent2">
                <a:alpha val="50000"/>
                <a:hueOff val="0"/>
                <a:satOff val="0"/>
                <a:lumOff val="0"/>
                <a:alphaOff val="0"/>
                <a:tint val="15000"/>
                <a:satMod val="35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Gill Sans MT" panose="020B0502020104020203" pitchFamily="34" charset="0"/>
            </a:rPr>
            <a:t>    </a:t>
          </a:r>
          <a:r>
            <a:rPr lang="en-US" sz="1800" b="1" u="sng" kern="1200" dirty="0">
              <a:latin typeface="Gill Sans MT" panose="020B0502020104020203" pitchFamily="34" charset="0"/>
            </a:rPr>
            <a:t> </a:t>
          </a:r>
        </a:p>
      </dsp:txBody>
      <dsp:txXfrm>
        <a:off x="597775" y="840370"/>
        <a:ext cx="2465576" cy="3268630"/>
      </dsp:txXfrm>
    </dsp:sp>
    <dsp:sp modelId="{8313B756-0165-45BF-B9CE-91D0858779E0}">
      <dsp:nvSpPr>
        <dsp:cNvPr id="0" name=""/>
        <dsp:cNvSpPr/>
      </dsp:nvSpPr>
      <dsp:spPr>
        <a:xfrm>
          <a:off x="3255944" y="335969"/>
          <a:ext cx="4277432" cy="4277432"/>
        </a:xfrm>
        <a:prstGeom prst="ellipse">
          <a:avLst/>
        </a:prstGeom>
        <a:gradFill rotWithShape="0">
          <a:gsLst>
            <a:gs pos="0">
              <a:schemeClr val="accent2">
                <a:alpha val="50000"/>
                <a:hueOff val="-3900503"/>
                <a:satOff val="44047"/>
                <a:lumOff val="5098"/>
                <a:alphaOff val="0"/>
                <a:tint val="50000"/>
                <a:satMod val="300000"/>
              </a:schemeClr>
            </a:gs>
            <a:gs pos="35000">
              <a:schemeClr val="accent2">
                <a:alpha val="50000"/>
                <a:hueOff val="-3900503"/>
                <a:satOff val="44047"/>
                <a:lumOff val="5098"/>
                <a:alphaOff val="0"/>
                <a:tint val="37000"/>
                <a:satMod val="300000"/>
              </a:schemeClr>
            </a:gs>
            <a:gs pos="100000">
              <a:schemeClr val="accent2">
                <a:alpha val="50000"/>
                <a:hueOff val="-3900503"/>
                <a:satOff val="44047"/>
                <a:lumOff val="5098"/>
                <a:alphaOff val="0"/>
                <a:tint val="15000"/>
                <a:satMod val="35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endParaRPr lang="en-US" sz="1800" b="0" i="0" kern="1200" dirty="0">
            <a:latin typeface="Gill Sans MT" panose="020B0502020104020203" pitchFamily="34" charset="0"/>
          </a:endParaRPr>
        </a:p>
      </dsp:txBody>
      <dsp:txXfrm>
        <a:off x="4469810" y="840370"/>
        <a:ext cx="2466267" cy="32686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4044F1-31E6-4366-8CBC-D1C2A4B877B0}">
      <dsp:nvSpPr>
        <dsp:cNvPr id="0" name=""/>
        <dsp:cNvSpPr/>
      </dsp:nvSpPr>
      <dsp:spPr>
        <a:xfrm>
          <a:off x="643" y="335969"/>
          <a:ext cx="4276235" cy="4277432"/>
        </a:xfrm>
        <a:prstGeom prst="ellipse">
          <a:avLst/>
        </a:prstGeom>
        <a:gradFill rotWithShape="0">
          <a:gsLst>
            <a:gs pos="0">
              <a:schemeClr val="accent2">
                <a:alpha val="50000"/>
                <a:hueOff val="0"/>
                <a:satOff val="0"/>
                <a:lumOff val="0"/>
                <a:alphaOff val="0"/>
                <a:tint val="50000"/>
                <a:satMod val="300000"/>
              </a:schemeClr>
            </a:gs>
            <a:gs pos="35000">
              <a:schemeClr val="accent2">
                <a:alpha val="50000"/>
                <a:hueOff val="0"/>
                <a:satOff val="0"/>
                <a:lumOff val="0"/>
                <a:alphaOff val="0"/>
                <a:tint val="37000"/>
                <a:satMod val="300000"/>
              </a:schemeClr>
            </a:gs>
            <a:gs pos="100000">
              <a:schemeClr val="accent2">
                <a:alpha val="50000"/>
                <a:hueOff val="0"/>
                <a:satOff val="0"/>
                <a:lumOff val="0"/>
                <a:alphaOff val="0"/>
                <a:tint val="15000"/>
                <a:satMod val="35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l" defTabSz="800100">
            <a:lnSpc>
              <a:spcPct val="90000"/>
            </a:lnSpc>
            <a:spcBef>
              <a:spcPct val="0"/>
            </a:spcBef>
            <a:spcAft>
              <a:spcPct val="35000"/>
            </a:spcAft>
            <a:buNone/>
          </a:pPr>
          <a:r>
            <a:rPr lang="en-US" sz="1800" b="1" kern="1200" dirty="0">
              <a:latin typeface="Gill Sans MT" panose="020B0502020104020203" pitchFamily="34" charset="0"/>
            </a:rPr>
            <a:t>    </a:t>
          </a:r>
          <a:r>
            <a:rPr lang="en-US" sz="1800" b="1" u="sng" kern="1200" dirty="0">
              <a:latin typeface="Gill Sans MT" panose="020B0502020104020203" pitchFamily="34" charset="0"/>
            </a:rPr>
            <a:t> </a:t>
          </a:r>
        </a:p>
        <a:p>
          <a:pPr marL="171450" lvl="1" indent="-171450" algn="l" defTabSz="800100">
            <a:lnSpc>
              <a:spcPct val="90000"/>
            </a:lnSpc>
            <a:spcBef>
              <a:spcPct val="0"/>
            </a:spcBef>
            <a:spcAft>
              <a:spcPct val="15000"/>
            </a:spcAft>
            <a:buFont typeface="Arial" panose="020B0604020202020204" pitchFamily="34" charset="0"/>
            <a:buChar char="•"/>
          </a:pPr>
          <a:r>
            <a:rPr lang="en-US" sz="1800" b="0" i="0" kern="1200" dirty="0">
              <a:latin typeface="Gill Sans MT" panose="020B0502020104020203" pitchFamily="34" charset="0"/>
            </a:rPr>
            <a:t>Raw, unprocessed facts and figures.</a:t>
          </a:r>
          <a:endParaRPr lang="en-US" sz="1800" kern="1200" dirty="0">
            <a:latin typeface="Gill Sans MT" panose="020B0502020104020203" pitchFamily="34" charset="0"/>
          </a:endParaRPr>
        </a:p>
        <a:p>
          <a:pPr marL="171450" lvl="1" indent="-171450" algn="l" defTabSz="800100">
            <a:lnSpc>
              <a:spcPct val="90000"/>
            </a:lnSpc>
            <a:spcBef>
              <a:spcPct val="0"/>
            </a:spcBef>
            <a:spcAft>
              <a:spcPct val="15000"/>
            </a:spcAft>
            <a:buFont typeface="Arial" panose="020B0604020202020204" pitchFamily="34" charset="0"/>
            <a:buChar char="•"/>
          </a:pPr>
          <a:r>
            <a:rPr lang="en-US" sz="1800" b="0" i="0" kern="1200" dirty="0">
              <a:latin typeface="Gill Sans MT" panose="020B0502020104020203" pitchFamily="34" charset="0"/>
            </a:rPr>
            <a:t>Lacks context and interpretation.</a:t>
          </a:r>
        </a:p>
        <a:p>
          <a:pPr marL="171450" lvl="1" indent="-171450" algn="l" defTabSz="800100">
            <a:lnSpc>
              <a:spcPct val="90000"/>
            </a:lnSpc>
            <a:spcBef>
              <a:spcPct val="0"/>
            </a:spcBef>
            <a:spcAft>
              <a:spcPct val="15000"/>
            </a:spcAft>
            <a:buFont typeface="Arial" panose="020B0604020202020204" pitchFamily="34" charset="0"/>
            <a:buChar char="•"/>
          </a:pPr>
          <a:r>
            <a:rPr lang="en-US" sz="1800" b="0" i="0" kern="1200" dirty="0">
              <a:latin typeface="Gill Sans MT" panose="020B0502020104020203" pitchFamily="34" charset="0"/>
            </a:rPr>
            <a:t>Can be quantitative or qualitative.</a:t>
          </a:r>
        </a:p>
        <a:p>
          <a:pPr marL="171450" lvl="1" indent="-171450" algn="l" defTabSz="800100">
            <a:lnSpc>
              <a:spcPct val="90000"/>
            </a:lnSpc>
            <a:spcBef>
              <a:spcPct val="0"/>
            </a:spcBef>
            <a:spcAft>
              <a:spcPct val="15000"/>
            </a:spcAft>
            <a:buFont typeface="Arial" panose="020B0604020202020204" pitchFamily="34" charset="0"/>
            <a:buChar char="•"/>
          </a:pPr>
          <a:r>
            <a:rPr lang="en-US" sz="1800" b="0" i="0" kern="1200" dirty="0">
              <a:latin typeface="Gill Sans MT" panose="020B0502020104020203" pitchFamily="34" charset="0"/>
            </a:rPr>
            <a:t>Serves as a foundational layer for all subsequent analysis and interpretation.</a:t>
          </a:r>
        </a:p>
      </dsp:txBody>
      <dsp:txXfrm>
        <a:off x="597775" y="840370"/>
        <a:ext cx="2465576" cy="3268630"/>
      </dsp:txXfrm>
    </dsp:sp>
    <dsp:sp modelId="{6DCA6C22-D183-4AAF-8BAE-767A0629F880}">
      <dsp:nvSpPr>
        <dsp:cNvPr id="0" name=""/>
        <dsp:cNvSpPr/>
      </dsp:nvSpPr>
      <dsp:spPr>
        <a:xfrm>
          <a:off x="3429653" y="335969"/>
          <a:ext cx="4277432" cy="4277432"/>
        </a:xfrm>
        <a:prstGeom prst="ellipse">
          <a:avLst/>
        </a:prstGeom>
        <a:gradFill rotWithShape="0">
          <a:gsLst>
            <a:gs pos="0">
              <a:schemeClr val="accent2">
                <a:alpha val="50000"/>
                <a:hueOff val="-3900503"/>
                <a:satOff val="44047"/>
                <a:lumOff val="5098"/>
                <a:alphaOff val="0"/>
                <a:tint val="50000"/>
                <a:satMod val="300000"/>
              </a:schemeClr>
            </a:gs>
            <a:gs pos="35000">
              <a:schemeClr val="accent2">
                <a:alpha val="50000"/>
                <a:hueOff val="-3900503"/>
                <a:satOff val="44047"/>
                <a:lumOff val="5098"/>
                <a:alphaOff val="0"/>
                <a:tint val="37000"/>
                <a:satMod val="300000"/>
              </a:schemeClr>
            </a:gs>
            <a:gs pos="100000">
              <a:schemeClr val="accent2">
                <a:alpha val="50000"/>
                <a:hueOff val="-3900503"/>
                <a:satOff val="44047"/>
                <a:lumOff val="5098"/>
                <a:alphaOff val="0"/>
                <a:tint val="15000"/>
                <a:satMod val="35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l" defTabSz="800100">
            <a:lnSpc>
              <a:spcPct val="90000"/>
            </a:lnSpc>
            <a:spcBef>
              <a:spcPct val="0"/>
            </a:spcBef>
            <a:spcAft>
              <a:spcPct val="35000"/>
            </a:spcAft>
            <a:buNone/>
          </a:pPr>
          <a:r>
            <a:rPr lang="en-US" sz="1800" b="1" kern="1200" dirty="0">
              <a:latin typeface="Gill Sans MT" panose="020B0502020104020203" pitchFamily="34" charset="0"/>
            </a:rPr>
            <a:t>    </a:t>
          </a:r>
          <a:endParaRPr lang="en-US" sz="1800" b="1" u="sng" kern="1200" dirty="0">
            <a:latin typeface="Gill Sans MT" panose="020B0502020104020203" pitchFamily="34" charset="0"/>
          </a:endParaRPr>
        </a:p>
        <a:p>
          <a:pPr marL="171450" lvl="1" indent="-171450" algn="l" defTabSz="800100">
            <a:lnSpc>
              <a:spcPct val="90000"/>
            </a:lnSpc>
            <a:spcBef>
              <a:spcPct val="0"/>
            </a:spcBef>
            <a:spcAft>
              <a:spcPct val="15000"/>
            </a:spcAft>
            <a:buFont typeface="Arial" panose="020B0604020202020204" pitchFamily="34" charset="0"/>
            <a:buChar char="•"/>
          </a:pPr>
          <a:r>
            <a:rPr lang="en-US" sz="1800" b="0" i="0" kern="1200" dirty="0">
              <a:latin typeface="Gill Sans MT" panose="020B0502020104020203" pitchFamily="34" charset="0"/>
            </a:rPr>
            <a:t>Processed, organized, and contextualized data.</a:t>
          </a:r>
          <a:endParaRPr lang="en-US" sz="1800" kern="1200" dirty="0">
            <a:latin typeface="Gill Sans MT" panose="020B0502020104020203" pitchFamily="34" charset="0"/>
          </a:endParaRPr>
        </a:p>
        <a:p>
          <a:pPr marL="171450" lvl="1" indent="-171450" algn="l" defTabSz="800100">
            <a:lnSpc>
              <a:spcPct val="90000"/>
            </a:lnSpc>
            <a:spcBef>
              <a:spcPct val="0"/>
            </a:spcBef>
            <a:spcAft>
              <a:spcPct val="15000"/>
            </a:spcAft>
            <a:buFont typeface="Arial" panose="020B0604020202020204" pitchFamily="34" charset="0"/>
            <a:buChar char="•"/>
          </a:pPr>
          <a:r>
            <a:rPr lang="en-US" sz="1800" b="0" i="0" kern="1200" dirty="0">
              <a:latin typeface="Gill Sans MT" panose="020B0502020104020203" pitchFamily="34" charset="0"/>
            </a:rPr>
            <a:t>Provides insights and supports decision-making.</a:t>
          </a:r>
        </a:p>
        <a:p>
          <a:pPr marL="171450" lvl="1" indent="-171450" algn="l" defTabSz="800100">
            <a:lnSpc>
              <a:spcPct val="90000"/>
            </a:lnSpc>
            <a:spcBef>
              <a:spcPct val="0"/>
            </a:spcBef>
            <a:spcAft>
              <a:spcPct val="15000"/>
            </a:spcAft>
            <a:buFont typeface="Arial" panose="020B0604020202020204" pitchFamily="34" charset="0"/>
            <a:buChar char="•"/>
          </a:pPr>
          <a:r>
            <a:rPr lang="en-US" sz="1800" b="0" i="0" kern="1200" dirty="0">
              <a:latin typeface="Gill Sans MT" panose="020B0502020104020203" pitchFamily="34" charset="0"/>
            </a:rPr>
            <a:t>Often presented in the form of reports, visualizations, or analyses</a:t>
          </a:r>
        </a:p>
      </dsp:txBody>
      <dsp:txXfrm>
        <a:off x="4643519" y="840370"/>
        <a:ext cx="2466267" cy="32686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9586AC-AAD3-4E01-A9CB-E5676A671B1B}">
      <dsp:nvSpPr>
        <dsp:cNvPr id="0" name=""/>
        <dsp:cNvSpPr/>
      </dsp:nvSpPr>
      <dsp:spPr>
        <a:xfrm rot="5400000">
          <a:off x="5067235" y="-2004762"/>
          <a:ext cx="1256412" cy="5360416"/>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Font typeface="Arial" panose="020B0604020202020204" pitchFamily="34" charset="0"/>
            <a:buChar char="•"/>
          </a:pPr>
          <a:r>
            <a:rPr lang="en-US" sz="1100" b="1" i="0" kern="1200" dirty="0">
              <a:effectLst/>
              <a:latin typeface="Gill Sans MT" panose="020B0502020104020203" pitchFamily="34" charset="0"/>
            </a:rPr>
            <a:t>Impact:</a:t>
          </a:r>
          <a:r>
            <a:rPr lang="en-US" sz="1100" b="0" i="0" kern="1200" dirty="0">
              <a:effectLst/>
              <a:latin typeface="Gill Sans MT" panose="020B0502020104020203" pitchFamily="34" charset="0"/>
            </a:rPr>
            <a:t> Metadata provides essential context about data, including how, when, and by whom it was collected, its format, and its intended use case. Missing metadata can severely limit the ability to assess data quality and applicability.</a:t>
          </a:r>
          <a:endParaRPr lang="en-US" sz="1100" kern="1200" dirty="0">
            <a:latin typeface="Gill Sans MT" panose="020B0502020104020203" pitchFamily="34" charset="0"/>
          </a:endParaRPr>
        </a:p>
        <a:p>
          <a:pPr marL="57150" lvl="1" indent="-57150" algn="l" defTabSz="488950">
            <a:lnSpc>
              <a:spcPct val="90000"/>
            </a:lnSpc>
            <a:spcBef>
              <a:spcPct val="0"/>
            </a:spcBef>
            <a:spcAft>
              <a:spcPct val="15000"/>
            </a:spcAft>
            <a:buFont typeface="Arial" panose="020B0604020202020204" pitchFamily="34" charset="0"/>
            <a:buChar char="•"/>
          </a:pPr>
          <a:r>
            <a:rPr lang="en-US" sz="1100" b="1" i="0" kern="1200" dirty="0">
              <a:effectLst/>
              <a:latin typeface="Gill Sans MT" panose="020B0502020104020203" pitchFamily="34" charset="0"/>
            </a:rPr>
            <a:t>Solutions:</a:t>
          </a:r>
          <a:r>
            <a:rPr lang="en-US" sz="1100" b="0" i="0" kern="1200" dirty="0">
              <a:effectLst/>
              <a:latin typeface="Gill Sans MT" panose="020B0502020104020203" pitchFamily="34" charset="0"/>
            </a:rPr>
            <a:t> When possible, backtrack to original data sources to retrieve or reconstruct metadata. Going forward, establish protocols to ensure comprehensive metadata is collected and maintained alongside the data.</a:t>
          </a:r>
          <a:endParaRPr lang="en-US" sz="1100" kern="1200" dirty="0">
            <a:latin typeface="Gill Sans MT" panose="020B0502020104020203" pitchFamily="34" charset="0"/>
          </a:endParaRPr>
        </a:p>
      </dsp:txBody>
      <dsp:txXfrm rot="-5400000">
        <a:off x="3015234" y="108572"/>
        <a:ext cx="5299083" cy="1133746"/>
      </dsp:txXfrm>
    </dsp:sp>
    <dsp:sp modelId="{486E22BB-CACC-4E6D-A45D-DF6A3DED212E}">
      <dsp:nvSpPr>
        <dsp:cNvPr id="0" name=""/>
        <dsp:cNvSpPr/>
      </dsp:nvSpPr>
      <dsp:spPr>
        <a:xfrm>
          <a:off x="0" y="2040"/>
          <a:ext cx="3015234" cy="134681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b="1" i="0" kern="1200" dirty="0">
              <a:effectLst/>
              <a:latin typeface="Gill Sans MT" panose="020B0502020104020203" pitchFamily="34" charset="0"/>
            </a:rPr>
            <a:t>Missing Metadata</a:t>
          </a:r>
          <a:endParaRPr lang="en-US" sz="2200" kern="1200" dirty="0">
            <a:latin typeface="Gill Sans MT" panose="020B0502020104020203" pitchFamily="34" charset="0"/>
          </a:endParaRPr>
        </a:p>
      </dsp:txBody>
      <dsp:txXfrm>
        <a:off x="65746" y="67786"/>
        <a:ext cx="2883742" cy="1215318"/>
      </dsp:txXfrm>
    </dsp:sp>
    <dsp:sp modelId="{E6A6B350-71B6-41E4-9E93-6CCD67160466}">
      <dsp:nvSpPr>
        <dsp:cNvPr id="0" name=""/>
        <dsp:cNvSpPr/>
      </dsp:nvSpPr>
      <dsp:spPr>
        <a:xfrm rot="5400000">
          <a:off x="5156717" y="-590611"/>
          <a:ext cx="1077448" cy="5360416"/>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Font typeface="Arial" panose="020B0604020202020204" pitchFamily="34" charset="0"/>
            <a:buChar char="•"/>
          </a:pPr>
          <a:r>
            <a:rPr lang="en-US" sz="1100" b="1" i="0" kern="1200" dirty="0">
              <a:effectLst/>
              <a:latin typeface="Gill Sans MT" panose="020B0502020104020203" pitchFamily="34" charset="0"/>
            </a:rPr>
            <a:t>Impact:</a:t>
          </a:r>
          <a:r>
            <a:rPr lang="en-US" sz="1100" b="0" i="0" kern="1200" dirty="0">
              <a:effectLst/>
              <a:latin typeface="Gill Sans MT" panose="020B0502020104020203" pitchFamily="34" charset="0"/>
            </a:rPr>
            <a:t> Null values can signify missing, undefined, or inapplicable data points, which might skew analysis or lead to inaccurate conclusions.</a:t>
          </a:r>
          <a:endParaRPr lang="en-US" sz="1100" kern="1200" dirty="0">
            <a:latin typeface="Gill Sans MT" panose="020B0502020104020203" pitchFamily="34" charset="0"/>
          </a:endParaRPr>
        </a:p>
        <a:p>
          <a:pPr marL="57150" lvl="1" indent="-57150" algn="l" defTabSz="488950">
            <a:lnSpc>
              <a:spcPct val="90000"/>
            </a:lnSpc>
            <a:spcBef>
              <a:spcPct val="0"/>
            </a:spcBef>
            <a:spcAft>
              <a:spcPct val="15000"/>
            </a:spcAft>
            <a:buFont typeface="Arial" panose="020B0604020202020204" pitchFamily="34" charset="0"/>
            <a:buChar char="•"/>
          </a:pPr>
          <a:r>
            <a:rPr lang="en-US" sz="1100" b="1" i="0" kern="1200">
              <a:effectLst/>
              <a:latin typeface="Gill Sans MT" panose="020B0502020104020203" pitchFamily="34" charset="0"/>
            </a:rPr>
            <a:t>Solutions:</a:t>
          </a:r>
          <a:r>
            <a:rPr lang="en-US" sz="1100" b="0" i="0" kern="1200">
              <a:effectLst/>
              <a:latin typeface="Gill Sans MT" panose="020B0502020104020203" pitchFamily="34" charset="0"/>
            </a:rPr>
            <a:t> Strategies include data imputation (estimating missing values based on other data), excluding nulls from analysis where appropriate, or analyzing the pattern of nulls for insights into data quality or collection methods.</a:t>
          </a:r>
          <a:endParaRPr lang="en-US" sz="1100" kern="1200" dirty="0">
            <a:latin typeface="Gill Sans MT" panose="020B0502020104020203" pitchFamily="34" charset="0"/>
          </a:endParaRPr>
        </a:p>
      </dsp:txBody>
      <dsp:txXfrm rot="-5400000">
        <a:off x="3015234" y="1603469"/>
        <a:ext cx="5307819" cy="972254"/>
      </dsp:txXfrm>
    </dsp:sp>
    <dsp:sp modelId="{5E6297E0-DDD5-42BE-A6CC-2640BE195CFA}">
      <dsp:nvSpPr>
        <dsp:cNvPr id="0" name=""/>
        <dsp:cNvSpPr/>
      </dsp:nvSpPr>
      <dsp:spPr>
        <a:xfrm>
          <a:off x="0" y="1416191"/>
          <a:ext cx="3015234" cy="134681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b="1" i="0" kern="1200" dirty="0">
              <a:effectLst/>
              <a:latin typeface="Gill Sans MT" panose="020B0502020104020203" pitchFamily="34" charset="0"/>
            </a:rPr>
            <a:t>Null Data</a:t>
          </a:r>
          <a:endParaRPr lang="en-US" sz="2200" kern="1200" dirty="0">
            <a:latin typeface="Gill Sans MT" panose="020B0502020104020203" pitchFamily="34" charset="0"/>
          </a:endParaRPr>
        </a:p>
      </dsp:txBody>
      <dsp:txXfrm>
        <a:off x="65746" y="1481937"/>
        <a:ext cx="2883742" cy="1215318"/>
      </dsp:txXfrm>
    </dsp:sp>
    <dsp:sp modelId="{13A05CC5-87CA-4BB7-BA97-3DE16B1D1556}">
      <dsp:nvSpPr>
        <dsp:cNvPr id="0" name=""/>
        <dsp:cNvSpPr/>
      </dsp:nvSpPr>
      <dsp:spPr>
        <a:xfrm rot="5400000">
          <a:off x="5156717" y="823540"/>
          <a:ext cx="1077448" cy="5360416"/>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Font typeface="Arial" panose="020B0604020202020204" pitchFamily="34" charset="0"/>
            <a:buChar char="•"/>
          </a:pPr>
          <a:r>
            <a:rPr lang="en-US" sz="1100" b="1" i="0" kern="1200">
              <a:effectLst/>
              <a:latin typeface="Gill Sans MT" panose="020B0502020104020203" pitchFamily="34" charset="0"/>
            </a:rPr>
            <a:t>Impact:</a:t>
          </a:r>
          <a:r>
            <a:rPr lang="en-US" sz="1100" b="0" i="0" kern="1200">
              <a:effectLst/>
              <a:latin typeface="Gill Sans MT" panose="020B0502020104020203" pitchFamily="34" charset="0"/>
            </a:rPr>
            <a:t> Insufficient documentation of data sources, collection methods, and analysis processes can lead to confusion, errors in data interpretation, and challenges in project replication or continuation.</a:t>
          </a:r>
          <a:endParaRPr lang="en-US" sz="1100" kern="1200" dirty="0">
            <a:latin typeface="Gill Sans MT" panose="020B0502020104020203" pitchFamily="34" charset="0"/>
          </a:endParaRPr>
        </a:p>
        <a:p>
          <a:pPr marL="57150" lvl="1" indent="-57150" algn="l" defTabSz="488950">
            <a:lnSpc>
              <a:spcPct val="90000"/>
            </a:lnSpc>
            <a:spcBef>
              <a:spcPct val="0"/>
            </a:spcBef>
            <a:spcAft>
              <a:spcPct val="15000"/>
            </a:spcAft>
            <a:buFont typeface="Arial" panose="020B0604020202020204" pitchFamily="34" charset="0"/>
            <a:buChar char="•"/>
          </a:pPr>
          <a:r>
            <a:rPr lang="en-US" sz="1100" b="1" i="0" kern="1200" dirty="0">
              <a:effectLst/>
              <a:latin typeface="Gill Sans MT" panose="020B0502020104020203" pitchFamily="34" charset="0"/>
            </a:rPr>
            <a:t>Solutions:</a:t>
          </a:r>
          <a:r>
            <a:rPr lang="en-US" sz="1100" b="0" i="0" kern="1200" dirty="0">
              <a:effectLst/>
              <a:latin typeface="Gill Sans MT" panose="020B0502020104020203" pitchFamily="34" charset="0"/>
            </a:rPr>
            <a:t> Maintain detailed documentation of all aspects of your GIS project, including data sources, methodology, and any issues encountered. Foster open communication within your team and with stakeholders, using simple, clear language to ensure understanding across diverse audiences.</a:t>
          </a:r>
          <a:endParaRPr lang="en-US" sz="1100" kern="1200" dirty="0">
            <a:latin typeface="Gill Sans MT" panose="020B0502020104020203" pitchFamily="34" charset="0"/>
          </a:endParaRPr>
        </a:p>
      </dsp:txBody>
      <dsp:txXfrm rot="-5400000">
        <a:off x="3015234" y="3017621"/>
        <a:ext cx="5307819" cy="972254"/>
      </dsp:txXfrm>
    </dsp:sp>
    <dsp:sp modelId="{5D2F396A-9ADA-401D-A15F-79311D68D8CE}">
      <dsp:nvSpPr>
        <dsp:cNvPr id="0" name=""/>
        <dsp:cNvSpPr/>
      </dsp:nvSpPr>
      <dsp:spPr>
        <a:xfrm>
          <a:off x="0" y="2830342"/>
          <a:ext cx="3015234" cy="134681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b="1" i="0" kern="1200" dirty="0">
              <a:effectLst/>
              <a:latin typeface="Gill Sans MT" panose="020B0502020104020203" pitchFamily="34" charset="0"/>
            </a:rPr>
            <a:t>Poor Documentation and Miscommunication</a:t>
          </a:r>
          <a:endParaRPr lang="en-US" sz="2200" kern="1200" dirty="0">
            <a:latin typeface="Gill Sans MT" panose="020B0502020104020203" pitchFamily="34" charset="0"/>
          </a:endParaRPr>
        </a:p>
      </dsp:txBody>
      <dsp:txXfrm>
        <a:off x="65746" y="2896088"/>
        <a:ext cx="2883742" cy="121531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vl1pPr>
          </a:lstStyle>
          <a:p>
            <a:endParaRPr lang="en-US"/>
          </a:p>
        </p:txBody>
      </p:sp>
      <p:sp>
        <p:nvSpPr>
          <p:cNvPr id="3" name="Date Placeholder 2"/>
          <p:cNvSpPr>
            <a:spLocks noGrp="1"/>
          </p:cNvSpPr>
          <p:nvPr>
            <p:ph type="dt" sz="quarter" idx="1"/>
          </p:nvPr>
        </p:nvSpPr>
        <p:spPr>
          <a:xfrm>
            <a:off x="3936768" y="0"/>
            <a:ext cx="3011699" cy="461804"/>
          </a:xfrm>
          <a:prstGeom prst="rect">
            <a:avLst/>
          </a:prstGeom>
        </p:spPr>
        <p:txBody>
          <a:bodyPr vert="horz" lIns="92492" tIns="46246" rIns="92492" bIns="46246" rtlCol="0"/>
          <a:lstStyle>
            <a:lvl1pPr algn="r">
              <a:defRPr sz="1200"/>
            </a:lvl1pPr>
          </a:lstStyle>
          <a:p>
            <a:fld id="{67F5253C-9A75-AF46-ACEE-EAEE5B05D801}" type="datetimeFigureOut">
              <a:rPr lang="en-US" smtClean="0"/>
              <a:pPr/>
              <a:t>3/1/2024</a:t>
            </a:fld>
            <a:endParaRPr lang="en-US"/>
          </a:p>
        </p:txBody>
      </p:sp>
      <p:sp>
        <p:nvSpPr>
          <p:cNvPr id="4" name="Footer Placeholder 3"/>
          <p:cNvSpPr>
            <a:spLocks noGrp="1"/>
          </p:cNvSpPr>
          <p:nvPr>
            <p:ph type="ftr" sz="quarter" idx="2"/>
          </p:nvPr>
        </p:nvSpPr>
        <p:spPr>
          <a:xfrm>
            <a:off x="0" y="8772668"/>
            <a:ext cx="3011699" cy="461804"/>
          </a:xfrm>
          <a:prstGeom prst="rect">
            <a:avLst/>
          </a:prstGeom>
        </p:spPr>
        <p:txBody>
          <a:bodyPr vert="horz" lIns="92492" tIns="46246" rIns="92492" bIns="46246" rtlCol="0" anchor="b"/>
          <a:lstStyle>
            <a:lvl1pPr algn="l">
              <a:defRPr sz="1200"/>
            </a:lvl1pPr>
          </a:lstStyle>
          <a:p>
            <a:endParaRPr lang="en-US"/>
          </a:p>
        </p:txBody>
      </p:sp>
      <p:sp>
        <p:nvSpPr>
          <p:cNvPr id="5" name="Slide Number Placeholder 4"/>
          <p:cNvSpPr>
            <a:spLocks noGrp="1"/>
          </p:cNvSpPr>
          <p:nvPr>
            <p:ph type="sldNum" sz="quarter" idx="3"/>
          </p:nvPr>
        </p:nvSpPr>
        <p:spPr>
          <a:xfrm>
            <a:off x="3936768" y="8772668"/>
            <a:ext cx="3011699" cy="461804"/>
          </a:xfrm>
          <a:prstGeom prst="rect">
            <a:avLst/>
          </a:prstGeom>
        </p:spPr>
        <p:txBody>
          <a:bodyPr vert="horz" lIns="92492" tIns="46246" rIns="92492" bIns="46246" rtlCol="0" anchor="b"/>
          <a:lstStyle>
            <a:lvl1pPr algn="r">
              <a:defRPr sz="1200"/>
            </a:lvl1pPr>
          </a:lstStyle>
          <a:p>
            <a:fld id="{D1A940B9-CD79-EF4A-961D-7F81D59A9659}" type="slidenum">
              <a:rPr lang="en-US" smtClean="0"/>
              <a:pPr/>
              <a:t>‹#›</a:t>
            </a:fld>
            <a:endParaRPr lang="en-US"/>
          </a:p>
        </p:txBody>
      </p:sp>
    </p:spTree>
    <p:extLst>
      <p:ext uri="{BB962C8B-B14F-4D97-AF65-F5344CB8AC3E}">
        <p14:creationId xmlns:p14="http://schemas.microsoft.com/office/powerpoint/2010/main" val="71161932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vl1pPr>
          </a:lstStyle>
          <a:p>
            <a:endParaRPr lang="en-US"/>
          </a:p>
        </p:txBody>
      </p:sp>
      <p:sp>
        <p:nvSpPr>
          <p:cNvPr id="3" name="Date Placeholder 2"/>
          <p:cNvSpPr>
            <a:spLocks noGrp="1"/>
          </p:cNvSpPr>
          <p:nvPr>
            <p:ph type="dt" idx="1"/>
          </p:nvPr>
        </p:nvSpPr>
        <p:spPr>
          <a:xfrm>
            <a:off x="3936768" y="0"/>
            <a:ext cx="3011699" cy="461804"/>
          </a:xfrm>
          <a:prstGeom prst="rect">
            <a:avLst/>
          </a:prstGeom>
        </p:spPr>
        <p:txBody>
          <a:bodyPr vert="horz" lIns="92492" tIns="46246" rIns="92492" bIns="46246" rtlCol="0"/>
          <a:lstStyle>
            <a:lvl1pPr algn="r">
              <a:defRPr sz="1200"/>
            </a:lvl1pPr>
          </a:lstStyle>
          <a:p>
            <a:fld id="{6B0B5A0C-4C94-FA4D-AE3B-06DAC0064AF4}" type="datetimeFigureOut">
              <a:rPr lang="en-US" smtClean="0"/>
              <a:pPr/>
              <a:t>3/1/2024</a:t>
            </a:fld>
            <a:endParaRPr lang="en-US"/>
          </a:p>
        </p:txBody>
      </p:sp>
      <p:sp>
        <p:nvSpPr>
          <p:cNvPr id="4" name="Slide Image Placeholder 3"/>
          <p:cNvSpPr>
            <a:spLocks noGrp="1" noRot="1" noChangeAspect="1"/>
          </p:cNvSpPr>
          <p:nvPr>
            <p:ph type="sldImg" idx="2"/>
          </p:nvPr>
        </p:nvSpPr>
        <p:spPr>
          <a:xfrm>
            <a:off x="1165225" y="692150"/>
            <a:ext cx="4619625" cy="3463925"/>
          </a:xfrm>
          <a:prstGeom prst="rect">
            <a:avLst/>
          </a:prstGeom>
          <a:noFill/>
          <a:ln w="12700">
            <a:solidFill>
              <a:prstClr val="black"/>
            </a:solidFill>
          </a:ln>
        </p:spPr>
        <p:txBody>
          <a:bodyPr vert="horz" lIns="92492" tIns="46246" rIns="92492" bIns="46246" rtlCol="0" anchor="ctr"/>
          <a:lstStyle/>
          <a:p>
            <a:endParaRPr lang="en-US"/>
          </a:p>
        </p:txBody>
      </p:sp>
      <p:sp>
        <p:nvSpPr>
          <p:cNvPr id="5" name="Notes Placeholder 4"/>
          <p:cNvSpPr>
            <a:spLocks noGrp="1"/>
          </p:cNvSpPr>
          <p:nvPr>
            <p:ph type="body" sz="quarter" idx="3"/>
          </p:nvPr>
        </p:nvSpPr>
        <p:spPr>
          <a:xfrm>
            <a:off x="695008" y="4387136"/>
            <a:ext cx="5560060" cy="4156234"/>
          </a:xfrm>
          <a:prstGeom prst="rect">
            <a:avLst/>
          </a:prstGeom>
        </p:spPr>
        <p:txBody>
          <a:bodyPr vert="horz" lIns="92492" tIns="46246" rIns="92492" bIns="4624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8"/>
            <a:ext cx="3011699" cy="461804"/>
          </a:xfrm>
          <a:prstGeom prst="rect">
            <a:avLst/>
          </a:prstGeom>
        </p:spPr>
        <p:txBody>
          <a:bodyPr vert="horz" lIns="92492" tIns="46246" rIns="92492" bIns="46246" rtlCol="0" anchor="b"/>
          <a:lstStyle>
            <a:lvl1pPr algn="l">
              <a:defRPr sz="1200"/>
            </a:lvl1pPr>
          </a:lstStyle>
          <a:p>
            <a:endParaRPr lang="en-US"/>
          </a:p>
        </p:txBody>
      </p:sp>
      <p:sp>
        <p:nvSpPr>
          <p:cNvPr id="7" name="Slide Number Placeholder 6"/>
          <p:cNvSpPr>
            <a:spLocks noGrp="1"/>
          </p:cNvSpPr>
          <p:nvPr>
            <p:ph type="sldNum" sz="quarter" idx="5"/>
          </p:nvPr>
        </p:nvSpPr>
        <p:spPr>
          <a:xfrm>
            <a:off x="3936768" y="8772668"/>
            <a:ext cx="3011699" cy="461804"/>
          </a:xfrm>
          <a:prstGeom prst="rect">
            <a:avLst/>
          </a:prstGeom>
        </p:spPr>
        <p:txBody>
          <a:bodyPr vert="horz" lIns="92492" tIns="46246" rIns="92492" bIns="46246" rtlCol="0" anchor="b"/>
          <a:lstStyle>
            <a:lvl1pPr algn="r">
              <a:defRPr sz="1200"/>
            </a:lvl1pPr>
          </a:lstStyle>
          <a:p>
            <a:fld id="{DD154D62-D7A5-D248-8B93-7A8623E1000B}" type="slidenum">
              <a:rPr lang="en-US" smtClean="0"/>
              <a:pPr/>
              <a:t>‹#›</a:t>
            </a:fld>
            <a:endParaRPr lang="en-US"/>
          </a:p>
        </p:txBody>
      </p:sp>
    </p:spTree>
    <p:extLst>
      <p:ext uri="{BB962C8B-B14F-4D97-AF65-F5344CB8AC3E}">
        <p14:creationId xmlns:p14="http://schemas.microsoft.com/office/powerpoint/2010/main" val="142331739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marL="224790" indent="-224790">
              <a:lnSpc>
                <a:spcPts val="2400"/>
              </a:lnSpc>
            </a:pPr>
            <a:r>
              <a:rPr lang="en-US" dirty="0">
                <a:latin typeface="Gill Sans MT"/>
              </a:rPr>
              <a:t>### Introduction to Geographic Information Systems (GIS)</a:t>
            </a:r>
          </a:p>
          <a:p>
            <a:pPr marL="224790" indent="-224790">
              <a:lnSpc>
                <a:spcPts val="2400"/>
              </a:lnSpc>
            </a:pPr>
            <a:r>
              <a:rPr lang="en-US" dirty="0">
                <a:latin typeface="Gill Sans MT"/>
              </a:rPr>
              <a:t>- Define GIS as a framework for gathering, managing, and analyzing data rooted in the science of geography.</a:t>
            </a:r>
          </a:p>
          <a:p>
            <a:pPr marL="224790" indent="-224790">
              <a:lnSpc>
                <a:spcPts val="2400"/>
              </a:lnSpc>
            </a:pPr>
            <a:r>
              <a:rPr lang="en-US" dirty="0">
                <a:latin typeface="Gill Sans MT"/>
              </a:rPr>
              <a:t>- Highlight the importance of GIS in decision-making processes across various industries, including urban planning, environmental management, public health, and more.</a:t>
            </a:r>
          </a:p>
          <a:p>
            <a:pPr marL="224790" indent="-224790">
              <a:lnSpc>
                <a:spcPts val="2400"/>
              </a:lnSpc>
            </a:pPr>
            <a:endParaRPr lang="en-US" dirty="0">
              <a:latin typeface="Gill Sans MT"/>
            </a:endParaRPr>
          </a:p>
          <a:p>
            <a:pPr marL="224790" indent="-224790">
              <a:lnSpc>
                <a:spcPts val="2400"/>
              </a:lnSpc>
            </a:pPr>
            <a:r>
              <a:rPr lang="en-US" dirty="0">
                <a:latin typeface="Gill Sans MT"/>
              </a:rPr>
              <a:t>### Layers on Layers on Layers</a:t>
            </a:r>
          </a:p>
          <a:p>
            <a:pPr marL="224790" indent="-224790">
              <a:lnSpc>
                <a:spcPts val="2400"/>
              </a:lnSpc>
            </a:pPr>
            <a:r>
              <a:rPr lang="en-US" dirty="0">
                <a:latin typeface="Gill Sans MT"/>
              </a:rPr>
              <a:t>- Explain how GIS operates on the principle of layering data; each layer corresponds to a different type of information (e.g., roads, water bodies, population density).</a:t>
            </a:r>
          </a:p>
          <a:p>
            <a:pPr marL="224790" indent="-224790">
              <a:lnSpc>
                <a:spcPts val="2400"/>
              </a:lnSpc>
            </a:pPr>
            <a:r>
              <a:rPr lang="en-US" dirty="0">
                <a:latin typeface="Gill Sans MT"/>
              </a:rPr>
              <a:t>- Use visuals to demonstrate how these layers can be combined to reveal patterns, relationships, and trends.</a:t>
            </a:r>
          </a:p>
          <a:p>
            <a:pPr marL="224790" indent="-224790">
              <a:lnSpc>
                <a:spcPts val="2400"/>
              </a:lnSpc>
            </a:pPr>
            <a:endParaRPr lang="en-US" dirty="0">
              <a:latin typeface="Gill Sans MT"/>
            </a:endParaRPr>
          </a:p>
          <a:p>
            <a:pPr marL="224790" indent="-224790">
              <a:lnSpc>
                <a:spcPts val="2400"/>
              </a:lnSpc>
            </a:pPr>
            <a:r>
              <a:rPr lang="en-US" dirty="0">
                <a:latin typeface="Gill Sans MT"/>
              </a:rPr>
              <a:t>### Points, Lines, Polygons</a:t>
            </a:r>
          </a:p>
          <a:p>
            <a:pPr marL="224790" indent="-224790">
              <a:lnSpc>
                <a:spcPts val="2400"/>
              </a:lnSpc>
            </a:pPr>
            <a:r>
              <a:rPr lang="en-US" dirty="0">
                <a:latin typeface="Gill Sans MT"/>
              </a:rPr>
              <a:t>- Dive into the basic elements of GIS data:</a:t>
            </a:r>
          </a:p>
          <a:p>
            <a:pPr marL="224790" indent="-224790">
              <a:lnSpc>
                <a:spcPts val="2400"/>
              </a:lnSpc>
            </a:pPr>
            <a:r>
              <a:rPr lang="en-US" dirty="0">
                <a:latin typeface="Gill Sans MT"/>
              </a:rPr>
              <a:t>  - **Points**: Represent specific locations, such as businesses or sensor data points.</a:t>
            </a:r>
          </a:p>
          <a:p>
            <a:pPr marL="224790" indent="-224790">
              <a:lnSpc>
                <a:spcPts val="2400"/>
              </a:lnSpc>
            </a:pPr>
            <a:r>
              <a:rPr lang="en-US" dirty="0">
                <a:latin typeface="Gill Sans MT"/>
              </a:rPr>
              <a:t>  - **Lines**: Used to represent linear features, like rivers, roads, or railway tracks.</a:t>
            </a:r>
          </a:p>
          <a:p>
            <a:pPr marL="224790" indent="-224790">
              <a:lnSpc>
                <a:spcPts val="2400"/>
              </a:lnSpc>
            </a:pPr>
            <a:r>
              <a:rPr lang="en-US" dirty="0">
                <a:latin typeface="Gill Sans MT"/>
              </a:rPr>
              <a:t>  - **Polygons**: Define areas such as city boundaries, land use zones, or lake perimeters.</a:t>
            </a:r>
          </a:p>
          <a:p>
            <a:pPr marL="224790" indent="-224790">
              <a:lnSpc>
                <a:spcPts val="2400"/>
              </a:lnSpc>
            </a:pPr>
            <a:r>
              <a:rPr lang="en-US" dirty="0">
                <a:latin typeface="Gill Sans MT"/>
              </a:rPr>
              <a:t>- Provide examples of how each element is used in practical applications.</a:t>
            </a:r>
          </a:p>
          <a:p>
            <a:pPr marL="224790" indent="-224790">
              <a:lnSpc>
                <a:spcPts val="2400"/>
              </a:lnSpc>
            </a:pPr>
            <a:endParaRPr lang="en-US" dirty="0">
              <a:latin typeface="Gill Sans MT"/>
            </a:endParaRPr>
          </a:p>
          <a:p>
            <a:pPr marL="224790" indent="-224790">
              <a:lnSpc>
                <a:spcPts val="2400"/>
              </a:lnSpc>
            </a:pPr>
            <a:r>
              <a:rPr lang="en-US" dirty="0">
                <a:latin typeface="Gill Sans MT"/>
              </a:rPr>
              <a:t>### System of Record, Insight, Engagement</a:t>
            </a:r>
          </a:p>
          <a:p>
            <a:pPr marL="224790" indent="-224790">
              <a:lnSpc>
                <a:spcPts val="2400"/>
              </a:lnSpc>
            </a:pPr>
            <a:r>
              <a:rPr lang="en-US" dirty="0">
                <a:latin typeface="Gill Sans MT"/>
              </a:rPr>
              <a:t>- **System of Record**: Discuss how GIS serves as a comprehensive database for spatial data, documenting the geography of where infrastructure and assets are located.</a:t>
            </a:r>
          </a:p>
          <a:p>
            <a:pPr marL="224790" indent="-224790">
              <a:lnSpc>
                <a:spcPts val="2400"/>
              </a:lnSpc>
            </a:pPr>
            <a:r>
              <a:rPr lang="en-US" dirty="0">
                <a:latin typeface="Gill Sans MT"/>
              </a:rPr>
              <a:t>- **System of Insight**: Explain how GIS analyzes spatial data to uncover hidden patterns, make predictions, and support strategic decisions.</a:t>
            </a:r>
          </a:p>
          <a:p>
            <a:pPr marL="224790" indent="-224790">
              <a:lnSpc>
                <a:spcPts val="2400"/>
              </a:lnSpc>
            </a:pPr>
            <a:r>
              <a:rPr lang="en-US" dirty="0">
                <a:latin typeface="Gill Sans MT"/>
              </a:rPr>
              <a:t>- **System of Engagement**: Highlight GIS as a platform for collaboration and engagement, enabling communities and organizations to interact with and contribute to spatial data.</a:t>
            </a:r>
          </a:p>
          <a:p>
            <a:pPr marL="224790" indent="-224790">
              <a:lnSpc>
                <a:spcPts val="2400"/>
              </a:lnSpc>
            </a:pPr>
            <a:endParaRPr lang="en-US" dirty="0">
              <a:latin typeface="Gill Sans MT"/>
            </a:endParaRPr>
          </a:p>
          <a:p>
            <a:pPr marL="224790" indent="-224790">
              <a:lnSpc>
                <a:spcPts val="2400"/>
              </a:lnSpc>
            </a:pPr>
            <a:r>
              <a:rPr lang="en-US" dirty="0">
                <a:latin typeface="Gill Sans MT"/>
              </a:rPr>
              <a:t>### Early Maps and Antiquities</a:t>
            </a:r>
          </a:p>
          <a:p>
            <a:pPr marL="224790" indent="-224790">
              <a:lnSpc>
                <a:spcPts val="2400"/>
              </a:lnSpc>
            </a:pPr>
            <a:r>
              <a:rPr lang="en-US" dirty="0">
                <a:latin typeface="Gill Sans MT"/>
              </a:rPr>
              <a:t>- Briefly explore the history of mapping and cartography, emphasizing how early maps were the precursors to modern GIS.</a:t>
            </a:r>
          </a:p>
          <a:p>
            <a:pPr marL="224790" indent="-224790">
              <a:lnSpc>
                <a:spcPts val="2400"/>
              </a:lnSpc>
            </a:pPr>
            <a:r>
              <a:rPr lang="en-US" dirty="0">
                <a:latin typeface="Gill Sans MT"/>
              </a:rPr>
              <a:t>- Mention significant advancements in early cartography and the role of maps in navigation and exploration.</a:t>
            </a:r>
          </a:p>
          <a:p>
            <a:pPr marL="224790" indent="-224790">
              <a:lnSpc>
                <a:spcPts val="2400"/>
              </a:lnSpc>
            </a:pPr>
            <a:endParaRPr lang="en-US" dirty="0">
              <a:latin typeface="Gill Sans MT"/>
            </a:endParaRPr>
          </a:p>
          <a:p>
            <a:pPr marL="224790" indent="-224790">
              <a:lnSpc>
                <a:spcPts val="2400"/>
              </a:lnSpc>
            </a:pPr>
            <a:r>
              <a:rPr lang="en-US" dirty="0">
                <a:latin typeface="Gill Sans MT"/>
              </a:rPr>
              <a:t>### John Snow - Cholera in London</a:t>
            </a:r>
          </a:p>
          <a:p>
            <a:pPr marL="224790" indent="-224790">
              <a:lnSpc>
                <a:spcPts val="2400"/>
              </a:lnSpc>
            </a:pPr>
            <a:r>
              <a:rPr lang="en-US" dirty="0">
                <a:latin typeface="Gill Sans MT"/>
              </a:rPr>
              <a:t>- Tell the story of John Snow's pioneering work in 1854, using a map to identify the source of a cholera outbreak in London.</a:t>
            </a:r>
          </a:p>
          <a:p>
            <a:pPr marL="224790" indent="-224790">
              <a:lnSpc>
                <a:spcPts val="2400"/>
              </a:lnSpc>
            </a:pPr>
            <a:r>
              <a:rPr lang="en-US" dirty="0">
                <a:latin typeface="Gill Sans MT"/>
              </a:rPr>
              <a:t>- Discuss how Snow's work is considered one of the earliest examples of using spatial analysis to solve public health problems.</a:t>
            </a:r>
          </a:p>
          <a:p>
            <a:pPr marL="224790" indent="-224790">
              <a:lnSpc>
                <a:spcPts val="2400"/>
              </a:lnSpc>
            </a:pPr>
            <a:endParaRPr lang="en-US" dirty="0">
              <a:latin typeface="Gill Sans MT"/>
            </a:endParaRPr>
          </a:p>
          <a:p>
            <a:pPr marL="224790" indent="-224790">
              <a:lnSpc>
                <a:spcPts val="2400"/>
              </a:lnSpc>
            </a:pPr>
            <a:r>
              <a:rPr lang="en-US" dirty="0">
                <a:latin typeface="Gill Sans MT"/>
              </a:rPr>
              <a:t>### Modern GIS</a:t>
            </a:r>
          </a:p>
          <a:p>
            <a:pPr marL="224790" indent="-224790">
              <a:lnSpc>
                <a:spcPts val="2400"/>
              </a:lnSpc>
            </a:pPr>
            <a:r>
              <a:rPr lang="en-US" dirty="0">
                <a:latin typeface="Gill Sans MT"/>
              </a:rPr>
              <a:t>- Outline the evolution of GIS from desktop applications to the integration of mobile and web-based platforms.</a:t>
            </a:r>
          </a:p>
          <a:p>
            <a:pPr marL="224790" indent="-224790">
              <a:lnSpc>
                <a:spcPts val="2400"/>
              </a:lnSpc>
            </a:pPr>
            <a:r>
              <a:rPr lang="en-US" dirty="0">
                <a:latin typeface="Gill Sans MT"/>
              </a:rPr>
              <a:t>- **Desktop GIS**: Focus on the comprehensive analysis and editing capabilities for professionals.</a:t>
            </a:r>
          </a:p>
          <a:p>
            <a:pPr marL="224790" indent="-224790">
              <a:lnSpc>
                <a:spcPts val="2400"/>
              </a:lnSpc>
            </a:pPr>
            <a:r>
              <a:rPr lang="en-US" dirty="0">
                <a:latin typeface="Gill Sans MT"/>
              </a:rPr>
              <a:t>- **Mobile GIS**: Highlight the importance of field data collection and real-time location tracking.</a:t>
            </a:r>
          </a:p>
          <a:p>
            <a:pPr marL="224790" indent="-224790">
              <a:lnSpc>
                <a:spcPts val="2400"/>
              </a:lnSpc>
            </a:pPr>
            <a:r>
              <a:rPr lang="en-US" dirty="0">
                <a:latin typeface="Gill Sans MT"/>
              </a:rPr>
              <a:t>- **Web GIS**: Discuss the accessibility and collaborative aspects, allowing users to share and interact with spatial data online.</a:t>
            </a:r>
          </a:p>
          <a:p>
            <a:pPr marL="224790" indent="-224790">
              <a:lnSpc>
                <a:spcPts val="2400"/>
              </a:lnSpc>
            </a:pPr>
            <a:endParaRPr lang="en-US" dirty="0">
              <a:latin typeface="Gill Sans MT"/>
            </a:endParaRPr>
          </a:p>
          <a:p>
            <a:pPr marL="224790" indent="-224790">
              <a:lnSpc>
                <a:spcPts val="2400"/>
              </a:lnSpc>
            </a:pPr>
            <a:r>
              <a:rPr lang="en-US" dirty="0">
                <a:latin typeface="Gill Sans MT"/>
              </a:rPr>
              <a:t>### Conclusion</a:t>
            </a:r>
          </a:p>
          <a:p>
            <a:pPr marL="224790" indent="-224790">
              <a:lnSpc>
                <a:spcPts val="2400"/>
              </a:lnSpc>
            </a:pPr>
            <a:r>
              <a:rPr lang="en-US" dirty="0">
                <a:latin typeface="Gill Sans MT"/>
              </a:rPr>
              <a:t>- Emphasize the transformative impact of GIS on understanding and solving complex problems by integrating geographical data with analytical tools.</a:t>
            </a:r>
          </a:p>
          <a:p>
            <a:pPr marL="224790" indent="-224790">
              <a:lnSpc>
                <a:spcPts val="2400"/>
              </a:lnSpc>
            </a:pPr>
            <a:r>
              <a:rPr lang="en-US" dirty="0">
                <a:latin typeface="Gill Sans MT"/>
              </a:rPr>
              <a:t>- Inspire your audience by discussing the future potential of GIS technology, including advancements in AI, machine learning, and the increasing availability of real-time data.</a:t>
            </a:r>
          </a:p>
        </p:txBody>
      </p:sp>
      <p:sp>
        <p:nvSpPr>
          <p:cNvPr id="4" name="Slide Number Placeholder 3"/>
          <p:cNvSpPr>
            <a:spLocks noGrp="1"/>
          </p:cNvSpPr>
          <p:nvPr>
            <p:ph type="sldNum" sz="quarter" idx="5"/>
          </p:nvPr>
        </p:nvSpPr>
        <p:spPr/>
        <p:txBody>
          <a:bodyPr/>
          <a:lstStyle/>
          <a:p>
            <a:fld id="{DD154D62-D7A5-D248-8B93-7A8623E1000B}" type="slidenum">
              <a:rPr lang="en-US" smtClean="0"/>
              <a:pPr/>
              <a:t>3</a:t>
            </a:fld>
            <a:endParaRPr lang="en-US"/>
          </a:p>
        </p:txBody>
      </p:sp>
    </p:spTree>
    <p:extLst>
      <p:ext uri="{BB962C8B-B14F-4D97-AF65-F5344CB8AC3E}">
        <p14:creationId xmlns:p14="http://schemas.microsoft.com/office/powerpoint/2010/main" val="1293032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buFont typeface="Arial" panose="020B0604020202020204" pitchFamily="34" charset="0"/>
              <a:buChar char="•"/>
            </a:pPr>
            <a:r>
              <a:rPr lang="en-US" b="1" i="0" dirty="0">
                <a:solidFill>
                  <a:srgbClr val="374151"/>
                </a:solidFill>
                <a:effectLst/>
                <a:latin typeface="Söhne"/>
              </a:rPr>
              <a:t>Data Geometries in GIS:</a:t>
            </a:r>
            <a:endParaRPr lang="en-US" b="0" i="0" dirty="0">
              <a:solidFill>
                <a:srgbClr val="374151"/>
              </a:solidFill>
              <a:effectLst/>
              <a:latin typeface="Söhne"/>
            </a:endParaRPr>
          </a:p>
          <a:p>
            <a:pPr marL="742950" lvl="1" indent="-285750" algn="l">
              <a:buFont typeface="Arial" panose="020B0604020202020204" pitchFamily="34" charset="0"/>
              <a:buChar char="•"/>
            </a:pPr>
            <a:r>
              <a:rPr lang="en-US" b="1" i="0" dirty="0">
                <a:solidFill>
                  <a:srgbClr val="374151"/>
                </a:solidFill>
                <a:effectLst/>
                <a:latin typeface="Söhne"/>
              </a:rPr>
              <a:t>Points:</a:t>
            </a:r>
            <a:r>
              <a:rPr lang="en-US" b="0" i="0" dirty="0">
                <a:solidFill>
                  <a:srgbClr val="374151"/>
                </a:solidFill>
                <a:effectLst/>
                <a:latin typeface="Söhne"/>
              </a:rPr>
              <a:t> Represent specific locations or entities on the map (e.g., wells, landmarks).</a:t>
            </a:r>
          </a:p>
          <a:p>
            <a:pPr marL="742950" lvl="1" indent="-285750" algn="l">
              <a:buFont typeface="Arial" panose="020B0604020202020204" pitchFamily="34" charset="0"/>
              <a:buChar char="•"/>
            </a:pPr>
            <a:r>
              <a:rPr lang="en-US" b="1" i="0" dirty="0">
                <a:solidFill>
                  <a:srgbClr val="374151"/>
                </a:solidFill>
                <a:effectLst/>
                <a:latin typeface="Söhne"/>
              </a:rPr>
              <a:t>Lines:</a:t>
            </a:r>
            <a:r>
              <a:rPr lang="en-US" b="0" i="0" dirty="0">
                <a:solidFill>
                  <a:srgbClr val="374151"/>
                </a:solidFill>
                <a:effectLst/>
                <a:latin typeface="Söhne"/>
              </a:rPr>
              <a:t> Used to depict linear features such as roads, rivers, or utility lines.</a:t>
            </a:r>
          </a:p>
          <a:p>
            <a:pPr marL="742950" lvl="1" indent="-285750" algn="l">
              <a:buFont typeface="Arial" panose="020B0604020202020204" pitchFamily="34" charset="0"/>
              <a:buChar char="•"/>
            </a:pPr>
            <a:r>
              <a:rPr lang="en-US" b="1" i="0" dirty="0">
                <a:solidFill>
                  <a:srgbClr val="374151"/>
                </a:solidFill>
                <a:effectLst/>
                <a:latin typeface="Söhne"/>
              </a:rPr>
              <a:t>Polygons:</a:t>
            </a:r>
            <a:r>
              <a:rPr lang="en-US" b="0" i="0" dirty="0">
                <a:solidFill>
                  <a:srgbClr val="374151"/>
                </a:solidFill>
                <a:effectLst/>
                <a:latin typeface="Söhne"/>
              </a:rPr>
              <a:t> Define areas like lakes, city boundaries, or land use zones.</a:t>
            </a:r>
          </a:p>
          <a:p>
            <a:pPr algn="l">
              <a:buFont typeface="Arial" panose="020B0604020202020204" pitchFamily="34" charset="0"/>
              <a:buChar char="•"/>
            </a:pPr>
            <a:r>
              <a:rPr lang="en-US" b="1" i="0" dirty="0">
                <a:solidFill>
                  <a:srgbClr val="374151"/>
                </a:solidFill>
                <a:effectLst/>
                <a:latin typeface="Söhne"/>
              </a:rPr>
              <a:t>Data Format Types:</a:t>
            </a:r>
            <a:endParaRPr lang="en-US" b="0" i="0" dirty="0">
              <a:solidFill>
                <a:srgbClr val="374151"/>
              </a:solidFill>
              <a:effectLst/>
              <a:latin typeface="Söhne"/>
            </a:endParaRPr>
          </a:p>
          <a:p>
            <a:pPr marL="742950" lvl="1" indent="-285750" algn="l">
              <a:buFont typeface="Arial" panose="020B0604020202020204" pitchFamily="34" charset="0"/>
              <a:buChar char="•"/>
            </a:pPr>
            <a:r>
              <a:rPr lang="en-US" b="1" i="0" dirty="0">
                <a:solidFill>
                  <a:srgbClr val="374151"/>
                </a:solidFill>
                <a:effectLst/>
                <a:latin typeface="Söhne"/>
              </a:rPr>
              <a:t>Numeric Types:</a:t>
            </a:r>
            <a:r>
              <a:rPr lang="en-US" b="0" i="0" dirty="0">
                <a:solidFill>
                  <a:srgbClr val="374151"/>
                </a:solidFill>
                <a:effectLst/>
                <a:latin typeface="Söhne"/>
              </a:rPr>
              <a:t> Include integers (Long) and floating-point numbers (Double) for quantitative attributes.</a:t>
            </a:r>
          </a:p>
          <a:p>
            <a:pPr marL="742950" lvl="1" indent="-285750" algn="l">
              <a:buFont typeface="Arial" panose="020B0604020202020204" pitchFamily="34" charset="0"/>
              <a:buChar char="•"/>
            </a:pPr>
            <a:r>
              <a:rPr lang="en-US" b="1" i="0" dirty="0">
                <a:solidFill>
                  <a:srgbClr val="374151"/>
                </a:solidFill>
                <a:effectLst/>
                <a:latin typeface="Söhne"/>
              </a:rPr>
              <a:t>Temporal Types:</a:t>
            </a:r>
            <a:r>
              <a:rPr lang="en-US" b="0" i="0" dirty="0">
                <a:solidFill>
                  <a:srgbClr val="374151"/>
                </a:solidFill>
                <a:effectLst/>
                <a:latin typeface="Söhne"/>
              </a:rPr>
              <a:t> Date formats to capture time-related aspects of data.</a:t>
            </a:r>
          </a:p>
          <a:p>
            <a:pPr marL="742950" lvl="1" indent="-285750" algn="l">
              <a:buFont typeface="Arial" panose="020B0604020202020204" pitchFamily="34" charset="0"/>
              <a:buChar char="•"/>
            </a:pPr>
            <a:r>
              <a:rPr lang="en-US" b="1" i="0" dirty="0">
                <a:solidFill>
                  <a:srgbClr val="374151"/>
                </a:solidFill>
                <a:effectLst/>
                <a:latin typeface="Söhne"/>
              </a:rPr>
              <a:t>Textual Types:</a:t>
            </a:r>
            <a:r>
              <a:rPr lang="en-US" b="0" i="0" dirty="0">
                <a:solidFill>
                  <a:srgbClr val="374151"/>
                </a:solidFill>
                <a:effectLst/>
                <a:latin typeface="Söhne"/>
              </a:rPr>
              <a:t> String for descriptive attributes, names, or categories.</a:t>
            </a:r>
          </a:p>
        </p:txBody>
      </p:sp>
      <p:sp>
        <p:nvSpPr>
          <p:cNvPr id="4" name="Slide Number Placeholder 3"/>
          <p:cNvSpPr>
            <a:spLocks noGrp="1"/>
          </p:cNvSpPr>
          <p:nvPr>
            <p:ph type="sldNum" sz="quarter" idx="5"/>
          </p:nvPr>
        </p:nvSpPr>
        <p:spPr/>
        <p:txBody>
          <a:bodyPr/>
          <a:lstStyle/>
          <a:p>
            <a:fld id="{DD154D62-D7A5-D248-8B93-7A8623E1000B}" type="slidenum">
              <a:rPr lang="en-US" smtClean="0"/>
              <a:pPr/>
              <a:t>14</a:t>
            </a:fld>
            <a:endParaRPr lang="en-US"/>
          </a:p>
        </p:txBody>
      </p:sp>
    </p:spTree>
    <p:extLst>
      <p:ext uri="{BB962C8B-B14F-4D97-AF65-F5344CB8AC3E}">
        <p14:creationId xmlns:p14="http://schemas.microsoft.com/office/powerpoint/2010/main" val="1188529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buFont typeface="Arial" panose="020B0604020202020204" pitchFamily="34" charset="0"/>
              <a:buChar char="•"/>
            </a:pPr>
            <a:r>
              <a:rPr lang="en-US" b="1" i="0" dirty="0">
                <a:solidFill>
                  <a:srgbClr val="374151"/>
                </a:solidFill>
                <a:effectLst/>
                <a:latin typeface="Söhne"/>
              </a:rPr>
              <a:t>Data Sources for GIS:</a:t>
            </a:r>
            <a:endParaRPr lang="en-US" b="0" i="0" dirty="0">
              <a:solidFill>
                <a:srgbClr val="374151"/>
              </a:solidFill>
              <a:effectLst/>
              <a:latin typeface="Söhne"/>
            </a:endParaRPr>
          </a:p>
          <a:p>
            <a:pPr marL="742950" lvl="1" indent="-285750" algn="l">
              <a:buFont typeface="Arial" panose="020B0604020202020204" pitchFamily="34" charset="0"/>
              <a:buChar char="•"/>
            </a:pPr>
            <a:r>
              <a:rPr lang="en-US" b="1" i="0" dirty="0">
                <a:solidFill>
                  <a:srgbClr val="374151"/>
                </a:solidFill>
                <a:effectLst/>
                <a:latin typeface="Söhne"/>
              </a:rPr>
              <a:t>Structured Files:</a:t>
            </a:r>
            <a:r>
              <a:rPr lang="en-US" b="0" i="0" dirty="0">
                <a:solidFill>
                  <a:srgbClr val="374151"/>
                </a:solidFill>
                <a:effectLst/>
                <a:latin typeface="Söhne"/>
              </a:rPr>
              <a:t> Common formats include CSV (Comma Separated Values), XLSX (Excel Spreadsheet), and DBF (Database File).</a:t>
            </a:r>
          </a:p>
          <a:p>
            <a:pPr marL="742950" lvl="1" indent="-285750" algn="l">
              <a:buFont typeface="Arial" panose="020B0604020202020204" pitchFamily="34" charset="0"/>
              <a:buChar char="•"/>
            </a:pPr>
            <a:r>
              <a:rPr lang="en-US" b="1" i="0" dirty="0">
                <a:solidFill>
                  <a:srgbClr val="374151"/>
                </a:solidFill>
                <a:effectLst/>
                <a:latin typeface="Söhne"/>
              </a:rPr>
              <a:t>Geospatial Formats:</a:t>
            </a:r>
            <a:r>
              <a:rPr lang="en-US" b="0" i="0" dirty="0">
                <a:solidFill>
                  <a:srgbClr val="374151"/>
                </a:solidFill>
                <a:effectLst/>
                <a:latin typeface="Söhne"/>
              </a:rPr>
              <a:t> GDB (Geodatabase) for complex datasets, Shapefiles for vector data, and REST endpoints for accessing web services.</a:t>
            </a:r>
          </a:p>
          <a:p>
            <a:pPr algn="l">
              <a:buFont typeface="Arial" panose="020B0604020202020204" pitchFamily="34" charset="0"/>
              <a:buChar char="•"/>
            </a:pPr>
            <a:r>
              <a:rPr lang="en-US" b="1" i="0" dirty="0">
                <a:solidFill>
                  <a:srgbClr val="374151"/>
                </a:solidFill>
                <a:effectLst/>
                <a:latin typeface="Söhne"/>
              </a:rPr>
              <a:t>Open Data Sources:</a:t>
            </a:r>
            <a:endParaRPr lang="en-US" b="0" i="0" dirty="0">
              <a:solidFill>
                <a:srgbClr val="374151"/>
              </a:solidFill>
              <a:effectLst/>
              <a:latin typeface="Söhne"/>
            </a:endParaRPr>
          </a:p>
          <a:p>
            <a:pPr marL="742950" lvl="1" indent="-285750" algn="l">
              <a:buFont typeface="Arial" panose="020B0604020202020204" pitchFamily="34" charset="0"/>
              <a:buChar char="•"/>
            </a:pPr>
            <a:r>
              <a:rPr lang="en-US" b="1" i="0" dirty="0">
                <a:solidFill>
                  <a:srgbClr val="374151"/>
                </a:solidFill>
                <a:effectLst/>
                <a:latin typeface="Söhne"/>
              </a:rPr>
              <a:t>International and National Organizations:</a:t>
            </a:r>
            <a:r>
              <a:rPr lang="en-US" b="0" i="0" dirty="0">
                <a:solidFill>
                  <a:srgbClr val="374151"/>
                </a:solidFill>
                <a:effectLst/>
                <a:latin typeface="Söhne"/>
              </a:rPr>
              <a:t> Provide datasets for global and regional analysis.</a:t>
            </a:r>
          </a:p>
          <a:p>
            <a:pPr marL="742950" lvl="1" indent="-285750" algn="l">
              <a:buFont typeface="Arial" panose="020B0604020202020204" pitchFamily="34" charset="0"/>
              <a:buChar char="•"/>
            </a:pPr>
            <a:r>
              <a:rPr lang="en-US" b="1" i="0" dirty="0">
                <a:solidFill>
                  <a:srgbClr val="374151"/>
                </a:solidFill>
                <a:effectLst/>
                <a:latin typeface="Söhne"/>
              </a:rPr>
              <a:t>Governments:</a:t>
            </a:r>
            <a:r>
              <a:rPr lang="en-US" b="0" i="0" dirty="0">
                <a:solidFill>
                  <a:srgbClr val="374151"/>
                </a:solidFill>
                <a:effectLst/>
                <a:latin typeface="Söhne"/>
              </a:rPr>
              <a:t> Offer public access to a wide range of spatial data including census, environmental, and urban planning data.</a:t>
            </a:r>
          </a:p>
          <a:p>
            <a:pPr marL="742950" lvl="1" indent="-285750" algn="l">
              <a:buFont typeface="Arial" panose="020B0604020202020204" pitchFamily="34" charset="0"/>
              <a:buChar char="•"/>
            </a:pPr>
            <a:r>
              <a:rPr lang="en-US" b="1" i="0" dirty="0">
                <a:solidFill>
                  <a:srgbClr val="374151"/>
                </a:solidFill>
                <a:effectLst/>
                <a:latin typeface="Söhne"/>
              </a:rPr>
              <a:t>NPOs/NGOs:</a:t>
            </a:r>
            <a:r>
              <a:rPr lang="en-US" b="0" i="0" dirty="0">
                <a:solidFill>
                  <a:srgbClr val="374151"/>
                </a:solidFill>
                <a:effectLst/>
                <a:latin typeface="Söhne"/>
              </a:rPr>
              <a:t> Contribute data focusing on social, environmental, and humanitarian issues.</a:t>
            </a:r>
          </a:p>
          <a:p>
            <a:pPr marL="742950" lvl="1" indent="-285750" algn="l">
              <a:buFont typeface="Arial" panose="020B0604020202020204" pitchFamily="34" charset="0"/>
              <a:buChar char="•"/>
            </a:pPr>
            <a:r>
              <a:rPr lang="en-US" b="1" i="0" dirty="0">
                <a:solidFill>
                  <a:srgbClr val="374151"/>
                </a:solidFill>
                <a:effectLst/>
                <a:latin typeface="Söhne"/>
              </a:rPr>
              <a:t>DHS (Demographic and Health Surveys):</a:t>
            </a:r>
            <a:r>
              <a:rPr lang="en-US" b="0" i="0" dirty="0">
                <a:solidFill>
                  <a:srgbClr val="374151"/>
                </a:solidFill>
                <a:effectLst/>
                <a:latin typeface="Söhne"/>
              </a:rPr>
              <a:t> Source of detailed population and health data in over 90 countries.</a:t>
            </a:r>
          </a:p>
          <a:p>
            <a:endParaRPr lang="en-US" dirty="0"/>
          </a:p>
        </p:txBody>
      </p:sp>
      <p:sp>
        <p:nvSpPr>
          <p:cNvPr id="4" name="Slide Number Placeholder 3"/>
          <p:cNvSpPr>
            <a:spLocks noGrp="1"/>
          </p:cNvSpPr>
          <p:nvPr>
            <p:ph type="sldNum" sz="quarter" idx="5"/>
          </p:nvPr>
        </p:nvSpPr>
        <p:spPr/>
        <p:txBody>
          <a:bodyPr/>
          <a:lstStyle/>
          <a:p>
            <a:fld id="{DD154D62-D7A5-D248-8B93-7A8623E1000B}" type="slidenum">
              <a:rPr lang="en-US" smtClean="0"/>
              <a:pPr/>
              <a:t>15</a:t>
            </a:fld>
            <a:endParaRPr lang="en-US"/>
          </a:p>
        </p:txBody>
      </p:sp>
    </p:spTree>
    <p:extLst>
      <p:ext uri="{BB962C8B-B14F-4D97-AF65-F5344CB8AC3E}">
        <p14:creationId xmlns:p14="http://schemas.microsoft.com/office/powerpoint/2010/main" val="2634588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algn="l">
              <a:buFont typeface="Arial" panose="020B0604020202020204" pitchFamily="34" charset="0"/>
              <a:buChar char="•"/>
            </a:pPr>
            <a:r>
              <a:rPr lang="en-US" b="1" i="0" dirty="0">
                <a:solidFill>
                  <a:srgbClr val="374151"/>
                </a:solidFill>
                <a:effectLst/>
                <a:latin typeface="Söhne"/>
              </a:rPr>
              <a:t>Open-Source Data:</a:t>
            </a:r>
            <a:endParaRPr lang="en-US" b="0" i="0" dirty="0">
              <a:solidFill>
                <a:srgbClr val="374151"/>
              </a:solidFill>
              <a:effectLst/>
              <a:latin typeface="Söhne"/>
            </a:endParaRPr>
          </a:p>
          <a:p>
            <a:pPr marL="742950" lvl="1" indent="-285750" algn="l">
              <a:buFont typeface="Arial" panose="020B0604020202020204" pitchFamily="34" charset="0"/>
              <a:buChar char="•"/>
            </a:pPr>
            <a:r>
              <a:rPr lang="en-US" b="0" i="0" dirty="0">
                <a:solidFill>
                  <a:srgbClr val="374151"/>
                </a:solidFill>
                <a:effectLst/>
                <a:latin typeface="Söhne"/>
              </a:rPr>
              <a:t>Freely available datasets from government, international organizations, and academic institutions.</a:t>
            </a:r>
          </a:p>
          <a:p>
            <a:pPr marL="742950" lvl="1" indent="-285750" algn="l">
              <a:buFont typeface="Arial" panose="020B0604020202020204" pitchFamily="34" charset="0"/>
              <a:buChar char="•"/>
            </a:pPr>
            <a:r>
              <a:rPr lang="en-US" b="0" i="0" dirty="0">
                <a:solidFill>
                  <a:srgbClr val="374151"/>
                </a:solidFill>
                <a:effectLst/>
                <a:latin typeface="Söhne"/>
              </a:rPr>
              <a:t>Includes geographical, environmental, demographic, and socio-economic datasets.</a:t>
            </a:r>
          </a:p>
          <a:p>
            <a:pPr algn="l">
              <a:buFont typeface="Arial" panose="020B0604020202020204" pitchFamily="34" charset="0"/>
              <a:buChar char="•"/>
            </a:pPr>
            <a:r>
              <a:rPr lang="en-US" b="1" i="0" dirty="0">
                <a:solidFill>
                  <a:srgbClr val="374151"/>
                </a:solidFill>
                <a:effectLst/>
                <a:latin typeface="Söhne"/>
              </a:rPr>
              <a:t>Proprietary Data:</a:t>
            </a:r>
            <a:endParaRPr lang="en-US" b="0" i="0" dirty="0">
              <a:solidFill>
                <a:srgbClr val="374151"/>
              </a:solidFill>
              <a:effectLst/>
              <a:latin typeface="Söhne"/>
            </a:endParaRPr>
          </a:p>
          <a:p>
            <a:pPr marL="742950" lvl="1" indent="-285750" algn="l">
              <a:buFont typeface="Arial" panose="020B0604020202020204" pitchFamily="34" charset="0"/>
              <a:buChar char="•"/>
            </a:pPr>
            <a:r>
              <a:rPr lang="en-US" b="0" i="0" dirty="0">
                <a:solidFill>
                  <a:srgbClr val="374151"/>
                </a:solidFill>
                <a:effectLst/>
                <a:latin typeface="Söhne"/>
              </a:rPr>
              <a:t>Owned by companies or entities with restrictions on use and distribution.</a:t>
            </a:r>
          </a:p>
          <a:p>
            <a:pPr marL="742950" lvl="1" indent="-285750" algn="l">
              <a:buFont typeface="Arial" panose="020B0604020202020204" pitchFamily="34" charset="0"/>
              <a:buChar char="•"/>
            </a:pPr>
            <a:r>
              <a:rPr lang="en-US" b="0" i="0" dirty="0">
                <a:solidFill>
                  <a:srgbClr val="374151"/>
                </a:solidFill>
                <a:effectLst/>
                <a:latin typeface="Söhne"/>
              </a:rPr>
              <a:t>Often more specialized or detailed, requiring purchase or subscription.</a:t>
            </a:r>
          </a:p>
          <a:p>
            <a:pPr algn="l">
              <a:buFont typeface="Arial" panose="020B0604020202020204" pitchFamily="34" charset="0"/>
              <a:buChar char="•"/>
            </a:pPr>
            <a:r>
              <a:rPr lang="en-US" b="1" i="0" dirty="0">
                <a:solidFill>
                  <a:srgbClr val="374151"/>
                </a:solidFill>
                <a:effectLst/>
                <a:latin typeface="Söhne"/>
              </a:rPr>
              <a:t>Field Data Collection:</a:t>
            </a:r>
            <a:endParaRPr lang="en-US" b="0" i="0" dirty="0">
              <a:solidFill>
                <a:srgbClr val="374151"/>
              </a:solidFill>
              <a:effectLst/>
              <a:latin typeface="Söhne"/>
            </a:endParaRPr>
          </a:p>
          <a:p>
            <a:pPr marL="742950" lvl="1" indent="-285750" algn="l">
              <a:buFont typeface="Arial" panose="020B0604020202020204" pitchFamily="34" charset="0"/>
              <a:buChar char="•"/>
            </a:pPr>
            <a:r>
              <a:rPr lang="en-US" b="0" i="0" dirty="0">
                <a:solidFill>
                  <a:srgbClr val="374151"/>
                </a:solidFill>
                <a:effectLst/>
                <a:latin typeface="Söhne"/>
              </a:rPr>
              <a:t>Gathering data directly from the environment using GPS devices, sensors, or manual surveying.</a:t>
            </a:r>
          </a:p>
          <a:p>
            <a:pPr marL="742950" lvl="1" indent="-285750" algn="l">
              <a:buFont typeface="Arial" panose="020B0604020202020204" pitchFamily="34" charset="0"/>
              <a:buChar char="•"/>
            </a:pPr>
            <a:r>
              <a:rPr lang="en-US" b="0" i="0" dirty="0">
                <a:solidFill>
                  <a:srgbClr val="374151"/>
                </a:solidFill>
                <a:effectLst/>
                <a:latin typeface="Söhne"/>
              </a:rPr>
              <a:t>Provides highly specific and current data for targeted locations or projects.</a:t>
            </a:r>
          </a:p>
          <a:p>
            <a:pPr algn="l">
              <a:buFont typeface="Arial" panose="020B0604020202020204" pitchFamily="34" charset="0"/>
              <a:buChar char="•"/>
            </a:pPr>
            <a:r>
              <a:rPr lang="en-US" b="1" i="0" dirty="0">
                <a:solidFill>
                  <a:srgbClr val="374151"/>
                </a:solidFill>
                <a:effectLst/>
                <a:latin typeface="Söhne"/>
              </a:rPr>
              <a:t>Local vs Global Data:</a:t>
            </a:r>
            <a:endParaRPr lang="en-US" b="0" i="0" dirty="0">
              <a:solidFill>
                <a:srgbClr val="374151"/>
              </a:solidFill>
              <a:effectLst/>
              <a:latin typeface="Söhne"/>
            </a:endParaRPr>
          </a:p>
          <a:p>
            <a:pPr marL="742950" lvl="1" indent="-285750" algn="l">
              <a:buFont typeface="Arial" panose="020B0604020202020204" pitchFamily="34" charset="0"/>
              <a:buChar char="•"/>
            </a:pPr>
            <a:r>
              <a:rPr lang="en-US" b="1" i="0" dirty="0">
                <a:solidFill>
                  <a:srgbClr val="374151"/>
                </a:solidFill>
                <a:effectLst/>
                <a:latin typeface="Söhne"/>
              </a:rPr>
              <a:t>Local Data:</a:t>
            </a:r>
            <a:r>
              <a:rPr lang="en-US" b="0" i="0" dirty="0">
                <a:solidFill>
                  <a:srgbClr val="374151"/>
                </a:solidFill>
                <a:effectLst/>
                <a:latin typeface="Söhne"/>
              </a:rPr>
              <a:t> Focused on specific regions or communities, offering detailed insights into smaller areas.</a:t>
            </a:r>
          </a:p>
          <a:p>
            <a:pPr marL="742950" lvl="1" indent="-285750" algn="l">
              <a:buFont typeface="Arial" panose="020B0604020202020204" pitchFamily="34" charset="0"/>
              <a:buChar char="•"/>
            </a:pPr>
            <a:r>
              <a:rPr lang="en-US" b="1" i="0" dirty="0">
                <a:solidFill>
                  <a:srgbClr val="374151"/>
                </a:solidFill>
                <a:effectLst/>
                <a:latin typeface="Söhne"/>
              </a:rPr>
              <a:t>Global Data:</a:t>
            </a:r>
            <a:r>
              <a:rPr lang="en-US" b="0" i="0" dirty="0">
                <a:solidFill>
                  <a:srgbClr val="374151"/>
                </a:solidFill>
                <a:effectLst/>
                <a:latin typeface="Söhne"/>
              </a:rPr>
              <a:t> Covers broad geographic areas, useful for international studies or comparative analyses.</a:t>
            </a:r>
          </a:p>
          <a:p>
            <a:pPr algn="l">
              <a:buFont typeface="Arial" panose="020B0604020202020204" pitchFamily="34" charset="0"/>
              <a:buChar char="•"/>
            </a:pPr>
            <a:r>
              <a:rPr lang="en-US" b="1" i="0" dirty="0">
                <a:solidFill>
                  <a:srgbClr val="374151"/>
                </a:solidFill>
                <a:effectLst/>
                <a:latin typeface="Söhne"/>
              </a:rPr>
              <a:t>Resolution of Data:</a:t>
            </a:r>
            <a:endParaRPr lang="en-US" b="0" i="0" dirty="0">
              <a:solidFill>
                <a:srgbClr val="374151"/>
              </a:solidFill>
              <a:effectLst/>
              <a:latin typeface="Söhne"/>
            </a:endParaRPr>
          </a:p>
          <a:p>
            <a:pPr marL="742950" lvl="1" indent="-285750" algn="l">
              <a:buFont typeface="Arial" panose="020B0604020202020204" pitchFamily="34" charset="0"/>
              <a:buChar char="•"/>
            </a:pPr>
            <a:r>
              <a:rPr lang="en-US" b="0" i="0" dirty="0">
                <a:solidFill>
                  <a:srgbClr val="374151"/>
                </a:solidFill>
                <a:effectLst/>
                <a:latin typeface="Söhne"/>
              </a:rPr>
              <a:t>Refers to the detail and precision of data, impacting its analysis and interpretation.</a:t>
            </a:r>
          </a:p>
          <a:p>
            <a:pPr marL="742950" lvl="1" indent="-285750" algn="l">
              <a:buFont typeface="Arial" panose="020B0604020202020204" pitchFamily="34" charset="0"/>
              <a:buChar char="•"/>
            </a:pPr>
            <a:r>
              <a:rPr lang="en-US" b="0" i="0" dirty="0">
                <a:solidFill>
                  <a:srgbClr val="374151"/>
                </a:solidFill>
                <a:effectLst/>
                <a:latin typeface="Söhne"/>
              </a:rPr>
              <a:t>High-resolution data offers finer detail but requires more storage and processing power.</a:t>
            </a:r>
          </a:p>
          <a:p>
            <a:pPr algn="l">
              <a:buFont typeface="Arial" panose="020B0604020202020204" pitchFamily="34" charset="0"/>
              <a:buChar char="•"/>
            </a:pPr>
            <a:r>
              <a:rPr lang="en-US" b="1" i="0" dirty="0">
                <a:solidFill>
                  <a:srgbClr val="374151"/>
                </a:solidFill>
                <a:effectLst/>
                <a:latin typeface="Söhne"/>
              </a:rPr>
              <a:t>QA/QC Data (Quality Assurance/Quality Control):</a:t>
            </a:r>
            <a:endParaRPr lang="en-US" b="0" i="0" dirty="0">
              <a:solidFill>
                <a:srgbClr val="374151"/>
              </a:solidFill>
              <a:effectLst/>
              <a:latin typeface="Söhne"/>
            </a:endParaRPr>
          </a:p>
          <a:p>
            <a:pPr marL="742950" lvl="1" indent="-285750" algn="l">
              <a:buFont typeface="Arial" panose="020B0604020202020204" pitchFamily="34" charset="0"/>
              <a:buChar char="•"/>
            </a:pPr>
            <a:r>
              <a:rPr lang="en-US" b="0" i="0" dirty="0">
                <a:solidFill>
                  <a:srgbClr val="374151"/>
                </a:solidFill>
                <a:effectLst/>
                <a:latin typeface="Söhne"/>
              </a:rPr>
              <a:t>Practices and procedures to ensure data integrity and accuracy.</a:t>
            </a:r>
          </a:p>
          <a:p>
            <a:pPr marL="742950" lvl="1" indent="-285750" algn="l">
              <a:buFont typeface="Arial" panose="020B0604020202020204" pitchFamily="34" charset="0"/>
              <a:buChar char="•"/>
            </a:pPr>
            <a:r>
              <a:rPr lang="en-US" b="0" i="0" dirty="0">
                <a:solidFill>
                  <a:srgbClr val="374151"/>
                </a:solidFill>
                <a:effectLst/>
                <a:latin typeface="Söhne"/>
              </a:rPr>
              <a:t>Essential for reliable GIS analysis, involving error checking, validation, and correction processes.</a:t>
            </a:r>
          </a:p>
          <a:p>
            <a:endParaRPr lang="en-US" dirty="0"/>
          </a:p>
        </p:txBody>
      </p:sp>
      <p:sp>
        <p:nvSpPr>
          <p:cNvPr id="4" name="Slide Number Placeholder 3"/>
          <p:cNvSpPr>
            <a:spLocks noGrp="1"/>
          </p:cNvSpPr>
          <p:nvPr>
            <p:ph type="sldNum" sz="quarter" idx="5"/>
          </p:nvPr>
        </p:nvSpPr>
        <p:spPr/>
        <p:txBody>
          <a:bodyPr/>
          <a:lstStyle/>
          <a:p>
            <a:fld id="{DD154D62-D7A5-D248-8B93-7A8623E1000B}" type="slidenum">
              <a:rPr lang="en-US" smtClean="0"/>
              <a:pPr/>
              <a:t>16</a:t>
            </a:fld>
            <a:endParaRPr lang="en-US"/>
          </a:p>
        </p:txBody>
      </p:sp>
    </p:spTree>
    <p:extLst>
      <p:ext uri="{BB962C8B-B14F-4D97-AF65-F5344CB8AC3E}">
        <p14:creationId xmlns:p14="http://schemas.microsoft.com/office/powerpoint/2010/main" val="629536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algn="l"/>
            <a:br>
              <a:rPr lang="en-US" b="0" i="0" dirty="0">
                <a:solidFill>
                  <a:srgbClr val="374151"/>
                </a:solidFill>
                <a:effectLst/>
                <a:latin typeface="Söhne"/>
              </a:rPr>
            </a:br>
            <a:r>
              <a:rPr lang="en-US" b="0" i="0" dirty="0">
                <a:solidFill>
                  <a:srgbClr val="374151"/>
                </a:solidFill>
                <a:effectLst/>
                <a:latin typeface="Söhne"/>
              </a:rPr>
              <a:t>When preparing data for Geographic Information Systems (GIS), it's crucial to have a structured approach to ensure the data is fit for purpose and can accurately answer the questions at hand. </a:t>
            </a:r>
          </a:p>
          <a:p>
            <a:pPr algn="l"/>
            <a:r>
              <a:rPr lang="en-US" b="1" i="0" dirty="0">
                <a:effectLst/>
                <a:latin typeface="Söhne"/>
              </a:rPr>
              <a:t>Understanding Available Data and Needs</a:t>
            </a:r>
          </a:p>
          <a:p>
            <a:pPr algn="l">
              <a:buFont typeface="Arial" panose="020B0604020202020204" pitchFamily="34" charset="0"/>
              <a:buChar char="•"/>
            </a:pPr>
            <a:r>
              <a:rPr lang="en-US" b="1" i="0" dirty="0">
                <a:solidFill>
                  <a:srgbClr val="374151"/>
                </a:solidFill>
                <a:effectLst/>
                <a:latin typeface="Söhne"/>
              </a:rPr>
              <a:t>Identifying Available Resources:</a:t>
            </a:r>
            <a:r>
              <a:rPr lang="en-US" b="0" i="0" dirty="0">
                <a:solidFill>
                  <a:srgbClr val="374151"/>
                </a:solidFill>
                <a:effectLst/>
                <a:latin typeface="Söhne"/>
              </a:rPr>
              <a:t> Begin by taking stock of all available data, noting formats, sources, and any associated metadata.</a:t>
            </a:r>
          </a:p>
          <a:p>
            <a:pPr algn="l">
              <a:buFont typeface="Arial" panose="020B0604020202020204" pitchFamily="34" charset="0"/>
              <a:buChar char="•"/>
            </a:pPr>
            <a:r>
              <a:rPr lang="en-US" b="1" i="0" dirty="0">
                <a:solidFill>
                  <a:srgbClr val="374151"/>
                </a:solidFill>
                <a:effectLst/>
                <a:latin typeface="Söhne"/>
              </a:rPr>
              <a:t>Defining Requirements:</a:t>
            </a:r>
            <a:r>
              <a:rPr lang="en-US" b="0" i="0" dirty="0">
                <a:solidFill>
                  <a:srgbClr val="374151"/>
                </a:solidFill>
                <a:effectLst/>
                <a:latin typeface="Söhne"/>
              </a:rPr>
              <a:t> Clearly outline what you aim to achieve with your GIS project. This step helps in identifying any gaps between what data you have and what you need.</a:t>
            </a:r>
          </a:p>
          <a:p>
            <a:pPr algn="l">
              <a:buFont typeface="Arial" panose="020B0604020202020204" pitchFamily="34" charset="0"/>
              <a:buChar char="•"/>
            </a:pPr>
            <a:r>
              <a:rPr lang="en-US" b="1" i="0" dirty="0">
                <a:solidFill>
                  <a:srgbClr val="374151"/>
                </a:solidFill>
                <a:effectLst/>
                <a:latin typeface="Söhne"/>
              </a:rPr>
              <a:t>Addressing the Question:</a:t>
            </a:r>
            <a:r>
              <a:rPr lang="en-US" b="0" i="0" dirty="0">
                <a:solidFill>
                  <a:srgbClr val="374151"/>
                </a:solidFill>
                <a:effectLst/>
                <a:latin typeface="Söhne"/>
              </a:rPr>
              <a:t> Tailor your data collection and preparation efforts to directly address the core questions or objectives of your project. This focus ensures relevancy and efficiency in data use.</a:t>
            </a:r>
          </a:p>
          <a:p>
            <a:pPr algn="l"/>
            <a:r>
              <a:rPr lang="en-US" b="1" i="0" dirty="0">
                <a:effectLst/>
                <a:latin typeface="Söhne"/>
              </a:rPr>
              <a:t>Assessing Data Completeness and Suitability</a:t>
            </a:r>
          </a:p>
          <a:p>
            <a:pPr algn="l">
              <a:buFont typeface="Arial" panose="020B0604020202020204" pitchFamily="34" charset="0"/>
              <a:buChar char="•"/>
            </a:pPr>
            <a:r>
              <a:rPr lang="en-US" b="1" i="0" dirty="0">
                <a:solidFill>
                  <a:srgbClr val="374151"/>
                </a:solidFill>
                <a:effectLst/>
                <a:latin typeface="Söhne"/>
              </a:rPr>
              <a:t>Gap Analysis:</a:t>
            </a:r>
            <a:r>
              <a:rPr lang="en-US" b="0" i="0" dirty="0">
                <a:solidFill>
                  <a:srgbClr val="374151"/>
                </a:solidFill>
                <a:effectLst/>
                <a:latin typeface="Söhne"/>
              </a:rPr>
              <a:t> Compare your current data inventory against project needs to identify missing elements. This may involve spatial, temporal, or attribute data that is crucial for analysis.</a:t>
            </a:r>
          </a:p>
          <a:p>
            <a:pPr algn="l">
              <a:buFont typeface="Arial" panose="020B0604020202020204" pitchFamily="34" charset="0"/>
              <a:buChar char="•"/>
            </a:pPr>
            <a:r>
              <a:rPr lang="en-US" b="1" i="0" dirty="0">
                <a:solidFill>
                  <a:srgbClr val="374151"/>
                </a:solidFill>
                <a:effectLst/>
                <a:latin typeface="Söhne"/>
              </a:rPr>
              <a:t>Data Resolution:</a:t>
            </a:r>
            <a:r>
              <a:rPr lang="en-US" b="0" i="0" dirty="0">
                <a:solidFill>
                  <a:srgbClr val="374151"/>
                </a:solidFill>
                <a:effectLst/>
                <a:latin typeface="Söhne"/>
              </a:rPr>
              <a:t> Evaluate the resolution of your data to ensure it matches the scale of analysis. High-resolution data is necessary for detailed site-specific studies, while lower resolution may suffice for broader, regional analyses.</a:t>
            </a:r>
          </a:p>
          <a:p>
            <a:pPr algn="l"/>
            <a:r>
              <a:rPr lang="en-US" b="1" i="0" dirty="0">
                <a:effectLst/>
                <a:latin typeface="Söhne"/>
              </a:rPr>
              <a:t>Understanding Projections and Coordinate Systems</a:t>
            </a:r>
          </a:p>
          <a:p>
            <a:pPr algn="l">
              <a:buFont typeface="Arial" panose="020B0604020202020204" pitchFamily="34" charset="0"/>
              <a:buChar char="•"/>
            </a:pPr>
            <a:r>
              <a:rPr lang="en-US" b="1" i="0" dirty="0">
                <a:solidFill>
                  <a:srgbClr val="374151"/>
                </a:solidFill>
                <a:effectLst/>
                <a:latin typeface="Söhne"/>
              </a:rPr>
              <a:t>Importance of Projections:</a:t>
            </a:r>
            <a:r>
              <a:rPr lang="en-US" b="0" i="0" dirty="0">
                <a:solidFill>
                  <a:srgbClr val="374151"/>
                </a:solidFill>
                <a:effectLst/>
                <a:latin typeface="Söhne"/>
              </a:rPr>
              <a:t> Projections transform the three-dimensional earth into a two-dimensional map, a process that can distort spatial relationships if not managed correctly.</a:t>
            </a:r>
          </a:p>
          <a:p>
            <a:pPr algn="l">
              <a:buFont typeface="Arial" panose="020B0604020202020204" pitchFamily="34" charset="0"/>
              <a:buChar char="•"/>
            </a:pPr>
            <a:r>
              <a:rPr lang="en-US" b="1" i="0" dirty="0">
                <a:solidFill>
                  <a:srgbClr val="374151"/>
                </a:solidFill>
                <a:effectLst/>
                <a:latin typeface="Söhne"/>
              </a:rPr>
              <a:t>Choosing the Right Projection:</a:t>
            </a:r>
            <a:r>
              <a:rPr lang="en-US" b="0" i="0" dirty="0">
                <a:solidFill>
                  <a:srgbClr val="374151"/>
                </a:solidFill>
                <a:effectLst/>
                <a:latin typeface="Söhne"/>
              </a:rPr>
              <a:t> The choice of projection and coordinate system should align with the region of interest and the analysis goals. Different projections are optimized for different purposes, such as minimizing area, distance, or directional distortions.</a:t>
            </a:r>
          </a:p>
          <a:p>
            <a:pPr algn="l">
              <a:buFont typeface="Arial" panose="020B0604020202020204" pitchFamily="34" charset="0"/>
              <a:buChar char="•"/>
            </a:pPr>
            <a:r>
              <a:rPr lang="en-US" b="1" i="0" dirty="0">
                <a:solidFill>
                  <a:srgbClr val="374151"/>
                </a:solidFill>
                <a:effectLst/>
                <a:latin typeface="Söhne"/>
              </a:rPr>
              <a:t>Coordinate Systems:</a:t>
            </a:r>
            <a:r>
              <a:rPr lang="en-US" b="0" i="0" dirty="0">
                <a:solidFill>
                  <a:srgbClr val="374151"/>
                </a:solidFill>
                <a:effectLst/>
                <a:latin typeface="Söhne"/>
              </a:rPr>
              <a:t> Understanding and correctly applying coordinate systems is fundamental to ensuring spatial accuracy and interoperability of GIS data. This involves using standardized systems like WGS 84 for global datasets or more localized systems for regional studies.</a:t>
            </a:r>
          </a:p>
          <a:p>
            <a:pPr algn="l"/>
            <a:r>
              <a:rPr lang="en-US" b="1" i="0" dirty="0">
                <a:effectLst/>
                <a:latin typeface="Söhne"/>
              </a:rPr>
              <a:t>Preparing Data for Analysis</a:t>
            </a:r>
          </a:p>
          <a:p>
            <a:pPr algn="l">
              <a:buFont typeface="Arial" panose="020B0604020202020204" pitchFamily="34" charset="0"/>
              <a:buChar char="•"/>
            </a:pPr>
            <a:r>
              <a:rPr lang="en-US" b="1" i="0" dirty="0">
                <a:solidFill>
                  <a:srgbClr val="374151"/>
                </a:solidFill>
                <a:effectLst/>
                <a:latin typeface="Söhne"/>
              </a:rPr>
              <a:t>Data Cleaning and Formatting:</a:t>
            </a:r>
            <a:r>
              <a:rPr lang="en-US" b="0" i="0" dirty="0">
                <a:solidFill>
                  <a:srgbClr val="374151"/>
                </a:solidFill>
                <a:effectLst/>
                <a:latin typeface="Söhne"/>
              </a:rPr>
              <a:t> Standardize data formats, clean any errors or inconsistencies, and ensure all datasets are compatible in terms of projections and units of measurement.</a:t>
            </a:r>
          </a:p>
          <a:p>
            <a:pPr algn="l">
              <a:buFont typeface="Arial" panose="020B0604020202020204" pitchFamily="34" charset="0"/>
              <a:buChar char="•"/>
            </a:pPr>
            <a:r>
              <a:rPr lang="en-US" b="1" i="0" dirty="0">
                <a:solidFill>
                  <a:srgbClr val="374151"/>
                </a:solidFill>
                <a:effectLst/>
                <a:latin typeface="Söhne"/>
              </a:rPr>
              <a:t>Integration and Consolidation:</a:t>
            </a:r>
            <a:r>
              <a:rPr lang="en-US" b="0" i="0" dirty="0">
                <a:solidFill>
                  <a:srgbClr val="374151"/>
                </a:solidFill>
                <a:effectLst/>
                <a:latin typeface="Söhne"/>
              </a:rPr>
              <a:t> Combine datasets from different sources into a cohesive GIS database, paying attention to maintaining spatial integrity and attribute accuracy.</a:t>
            </a:r>
          </a:p>
        </p:txBody>
      </p:sp>
      <p:sp>
        <p:nvSpPr>
          <p:cNvPr id="4" name="Slide Number Placeholder 3"/>
          <p:cNvSpPr>
            <a:spLocks noGrp="1"/>
          </p:cNvSpPr>
          <p:nvPr>
            <p:ph type="sldNum" sz="quarter" idx="5"/>
          </p:nvPr>
        </p:nvSpPr>
        <p:spPr/>
        <p:txBody>
          <a:bodyPr/>
          <a:lstStyle/>
          <a:p>
            <a:fld id="{DD154D62-D7A5-D248-8B93-7A8623E1000B}" type="slidenum">
              <a:rPr lang="en-US" smtClean="0"/>
              <a:pPr/>
              <a:t>17</a:t>
            </a:fld>
            <a:endParaRPr lang="en-US"/>
          </a:p>
        </p:txBody>
      </p:sp>
    </p:spTree>
    <p:extLst>
      <p:ext uri="{BB962C8B-B14F-4D97-AF65-F5344CB8AC3E}">
        <p14:creationId xmlns:p14="http://schemas.microsoft.com/office/powerpoint/2010/main" val="1012964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algn="l"/>
            <a:r>
              <a:rPr lang="en-US" b="1" i="0" dirty="0">
                <a:effectLst/>
                <a:latin typeface="Söhne"/>
              </a:rPr>
              <a:t>Null Data</a:t>
            </a:r>
          </a:p>
          <a:p>
            <a:pPr algn="l">
              <a:buFont typeface="Arial" panose="020B0604020202020204" pitchFamily="34" charset="0"/>
              <a:buChar char="•"/>
            </a:pPr>
            <a:r>
              <a:rPr lang="en-US" b="1" i="0" dirty="0">
                <a:solidFill>
                  <a:srgbClr val="374151"/>
                </a:solidFill>
                <a:effectLst/>
                <a:latin typeface="Söhne"/>
              </a:rPr>
              <a:t>Impact:</a:t>
            </a:r>
            <a:r>
              <a:rPr lang="en-US" b="0" i="0" dirty="0">
                <a:solidFill>
                  <a:srgbClr val="374151"/>
                </a:solidFill>
                <a:effectLst/>
                <a:latin typeface="Söhne"/>
              </a:rPr>
              <a:t> Null values can signify missing, undefined, or inapplicable data points, which might skew analysis or lead to inaccurate conclusions.</a:t>
            </a:r>
          </a:p>
          <a:p>
            <a:pPr algn="l">
              <a:buFont typeface="Arial" panose="020B0604020202020204" pitchFamily="34" charset="0"/>
              <a:buChar char="•"/>
            </a:pPr>
            <a:r>
              <a:rPr lang="en-US" b="1" i="0" dirty="0">
                <a:solidFill>
                  <a:srgbClr val="374151"/>
                </a:solidFill>
                <a:effectLst/>
                <a:latin typeface="Söhne"/>
              </a:rPr>
              <a:t>Solutions:</a:t>
            </a:r>
            <a:r>
              <a:rPr lang="en-US" b="0" i="0" dirty="0">
                <a:solidFill>
                  <a:srgbClr val="374151"/>
                </a:solidFill>
                <a:effectLst/>
                <a:latin typeface="Söhne"/>
              </a:rPr>
              <a:t> Strategies include data imputation (estimating missing values based on other data), excluding nulls from analysis where appropriate, or analyzing the pattern of nulls for insights into data quality or collection methods.</a:t>
            </a:r>
          </a:p>
          <a:p>
            <a:pPr algn="l"/>
            <a:endParaRPr lang="en-US" b="1" i="0" dirty="0">
              <a:effectLst/>
              <a:latin typeface="Söhne"/>
            </a:endParaRPr>
          </a:p>
          <a:p>
            <a:pPr algn="l"/>
            <a:r>
              <a:rPr lang="en-US" b="1" i="0" dirty="0">
                <a:effectLst/>
                <a:latin typeface="Söhne"/>
              </a:rPr>
              <a:t>Latitude/Longitude Mislabeling</a:t>
            </a:r>
          </a:p>
          <a:p>
            <a:pPr algn="l">
              <a:buFont typeface="Arial" panose="020B0604020202020204" pitchFamily="34" charset="0"/>
              <a:buChar char="•"/>
            </a:pPr>
            <a:r>
              <a:rPr lang="en-US" b="1" i="0" dirty="0">
                <a:solidFill>
                  <a:srgbClr val="374151"/>
                </a:solidFill>
                <a:effectLst/>
                <a:latin typeface="Söhne"/>
              </a:rPr>
              <a:t>Impact:</a:t>
            </a:r>
            <a:r>
              <a:rPr lang="en-US" b="0" i="0" dirty="0">
                <a:solidFill>
                  <a:srgbClr val="374151"/>
                </a:solidFill>
                <a:effectLst/>
                <a:latin typeface="Söhne"/>
              </a:rPr>
              <a:t> Incorrectly labeled or inaccurately recorded latitude and longitude data can lead to significant errors in spatial analysis, misplacing features on the map.</a:t>
            </a:r>
          </a:p>
          <a:p>
            <a:pPr algn="l">
              <a:buFont typeface="Arial" panose="020B0604020202020204" pitchFamily="34" charset="0"/>
              <a:buChar char="•"/>
            </a:pPr>
            <a:r>
              <a:rPr lang="en-US" b="1" i="0" dirty="0">
                <a:solidFill>
                  <a:srgbClr val="374151"/>
                </a:solidFill>
                <a:effectLst/>
                <a:latin typeface="Söhne"/>
              </a:rPr>
              <a:t>Solutions:</a:t>
            </a:r>
            <a:r>
              <a:rPr lang="en-US" b="0" i="0" dirty="0">
                <a:solidFill>
                  <a:srgbClr val="374151"/>
                </a:solidFill>
                <a:effectLst/>
                <a:latin typeface="Söhne"/>
              </a:rPr>
              <a:t> Implement rigorous QA (Quality Assurance) and QC (Quality Control) protocols during data collection and entry. Use automated tools to validate geographic coordinates against known locations or reference datasets.</a:t>
            </a:r>
          </a:p>
          <a:p>
            <a:pPr algn="l"/>
            <a:endParaRPr lang="en-US" b="1" i="0" dirty="0">
              <a:effectLst/>
              <a:latin typeface="Söhne"/>
            </a:endParaRPr>
          </a:p>
          <a:p>
            <a:pPr algn="l"/>
            <a:r>
              <a:rPr lang="en-US" b="1" i="0" dirty="0">
                <a:effectLst/>
                <a:latin typeface="Söhne"/>
              </a:rPr>
              <a:t>Poor Documentation and Miscommunication</a:t>
            </a:r>
          </a:p>
          <a:p>
            <a:pPr algn="l">
              <a:buFont typeface="Arial" panose="020B0604020202020204" pitchFamily="34" charset="0"/>
              <a:buChar char="•"/>
            </a:pPr>
            <a:r>
              <a:rPr lang="en-US" b="1" i="0" dirty="0">
                <a:solidFill>
                  <a:srgbClr val="374151"/>
                </a:solidFill>
                <a:effectLst/>
                <a:latin typeface="Söhne"/>
              </a:rPr>
              <a:t>Impact:</a:t>
            </a:r>
            <a:r>
              <a:rPr lang="en-US" b="0" i="0" dirty="0">
                <a:solidFill>
                  <a:srgbClr val="374151"/>
                </a:solidFill>
                <a:effectLst/>
                <a:latin typeface="Söhne"/>
              </a:rPr>
              <a:t> Insufficient documentation of data sources, collection methods, and analysis processes can lead to confusion, errors in data interpretation, and challenges in project replication or continuation.</a:t>
            </a:r>
          </a:p>
          <a:p>
            <a:pPr algn="l">
              <a:buFont typeface="Arial" panose="020B0604020202020204" pitchFamily="34" charset="0"/>
              <a:buChar char="•"/>
            </a:pPr>
            <a:r>
              <a:rPr lang="en-US" b="1" i="0" dirty="0">
                <a:solidFill>
                  <a:srgbClr val="374151"/>
                </a:solidFill>
                <a:effectLst/>
                <a:latin typeface="Söhne"/>
              </a:rPr>
              <a:t>Solutions:</a:t>
            </a:r>
            <a:r>
              <a:rPr lang="en-US" b="0" i="0" dirty="0">
                <a:solidFill>
                  <a:srgbClr val="374151"/>
                </a:solidFill>
                <a:effectLst/>
                <a:latin typeface="Söhne"/>
              </a:rPr>
              <a:t> Maintain detailed documentation of all aspects of your GIS project, including data sources, methodology, and any issues encountered. Foster open communication within your team and with stakeholders, using simple, clear language to ensure understanding across diverse audiences.</a:t>
            </a:r>
          </a:p>
          <a:p>
            <a:pPr algn="l"/>
            <a:endParaRPr lang="en-US" b="1" i="0" dirty="0">
              <a:effectLst/>
              <a:latin typeface="Söhne"/>
            </a:endParaRPr>
          </a:p>
          <a:p>
            <a:pPr algn="l"/>
            <a:r>
              <a:rPr lang="en-US" b="1" i="0" dirty="0">
                <a:effectLst/>
                <a:latin typeface="Söhne"/>
              </a:rPr>
              <a:t>Missing Metadata</a:t>
            </a:r>
          </a:p>
          <a:p>
            <a:pPr algn="l">
              <a:buFont typeface="Arial" panose="020B0604020202020204" pitchFamily="34" charset="0"/>
              <a:buChar char="•"/>
            </a:pPr>
            <a:r>
              <a:rPr lang="en-US" b="1" i="0" dirty="0">
                <a:solidFill>
                  <a:srgbClr val="374151"/>
                </a:solidFill>
                <a:effectLst/>
                <a:latin typeface="Söhne"/>
              </a:rPr>
              <a:t>Impact:</a:t>
            </a:r>
            <a:r>
              <a:rPr lang="en-US" b="0" i="0" dirty="0">
                <a:solidFill>
                  <a:srgbClr val="374151"/>
                </a:solidFill>
                <a:effectLst/>
                <a:latin typeface="Söhne"/>
              </a:rPr>
              <a:t> Metadata provides essential context about data, including how, when, and by whom it was collected, its format, and its intended use case. Missing metadata can severely limit the ability to assess data quality and applicability.</a:t>
            </a:r>
          </a:p>
          <a:p>
            <a:pPr algn="l">
              <a:buFont typeface="Arial" panose="020B0604020202020204" pitchFamily="34" charset="0"/>
              <a:buChar char="•"/>
            </a:pPr>
            <a:r>
              <a:rPr lang="en-US" b="1" i="0" dirty="0">
                <a:solidFill>
                  <a:srgbClr val="374151"/>
                </a:solidFill>
                <a:effectLst/>
                <a:latin typeface="Söhne"/>
              </a:rPr>
              <a:t>Solutions:</a:t>
            </a:r>
            <a:r>
              <a:rPr lang="en-US" b="0" i="0" dirty="0">
                <a:solidFill>
                  <a:srgbClr val="374151"/>
                </a:solidFill>
                <a:effectLst/>
                <a:latin typeface="Söhne"/>
              </a:rPr>
              <a:t> When possible, backtrack to original data sources to retrieve or reconstruct metadata. Going forward, establish protocols to ensure comprehensive metadata is collected and maintained alongside the data.</a:t>
            </a:r>
          </a:p>
          <a:p>
            <a:pPr algn="l"/>
            <a:endParaRPr lang="en-US" b="1" i="0" dirty="0">
              <a:effectLst/>
              <a:latin typeface="Söhne"/>
            </a:endParaRPr>
          </a:p>
          <a:p>
            <a:pPr algn="l"/>
            <a:r>
              <a:rPr lang="en-US" b="1" i="0" dirty="0">
                <a:effectLst/>
                <a:latin typeface="Söhne"/>
              </a:rPr>
              <a:t>Additional Considerations</a:t>
            </a:r>
          </a:p>
          <a:p>
            <a:pPr algn="l">
              <a:buFont typeface="Arial" panose="020B0604020202020204" pitchFamily="34" charset="0"/>
              <a:buChar char="•"/>
            </a:pPr>
            <a:r>
              <a:rPr lang="en-US" b="1" i="0" dirty="0">
                <a:solidFill>
                  <a:srgbClr val="374151"/>
                </a:solidFill>
                <a:effectLst/>
                <a:latin typeface="Söhne"/>
              </a:rPr>
              <a:t>Data Overload:</a:t>
            </a:r>
            <a:r>
              <a:rPr lang="en-US" b="0" i="0" dirty="0">
                <a:solidFill>
                  <a:srgbClr val="374151"/>
                </a:solidFill>
                <a:effectLst/>
                <a:latin typeface="Söhne"/>
              </a:rPr>
              <a:t> The sheer volume of available geospatial data can be overwhelming, making it difficult to identify and utilize the most relevant datasets.</a:t>
            </a:r>
          </a:p>
          <a:p>
            <a:pPr marL="742950" lvl="1" indent="-285750" algn="l">
              <a:buFont typeface="Arial" panose="020B0604020202020204" pitchFamily="34" charset="0"/>
              <a:buChar char="•"/>
            </a:pPr>
            <a:r>
              <a:rPr lang="en-US" b="1" i="0" dirty="0">
                <a:solidFill>
                  <a:srgbClr val="374151"/>
                </a:solidFill>
                <a:effectLst/>
                <a:latin typeface="Söhne"/>
              </a:rPr>
              <a:t>Solution:</a:t>
            </a:r>
            <a:r>
              <a:rPr lang="en-US" b="0" i="0" dirty="0">
                <a:solidFill>
                  <a:srgbClr val="374151"/>
                </a:solidFill>
                <a:effectLst/>
                <a:latin typeface="Söhne"/>
              </a:rPr>
              <a:t> Develop clear criteria for data selection based on your project goals and constraints, focusing on quality and relevance over quantity.</a:t>
            </a:r>
          </a:p>
          <a:p>
            <a:pPr algn="l">
              <a:buFont typeface="Arial" panose="020B0604020202020204" pitchFamily="34" charset="0"/>
              <a:buChar char="•"/>
            </a:pPr>
            <a:r>
              <a:rPr lang="en-US" b="1" i="0" dirty="0">
                <a:solidFill>
                  <a:srgbClr val="374151"/>
                </a:solidFill>
                <a:effectLst/>
                <a:latin typeface="Söhne"/>
              </a:rPr>
              <a:t>Interoperability Issues:</a:t>
            </a:r>
            <a:r>
              <a:rPr lang="en-US" b="0" i="0" dirty="0">
                <a:solidFill>
                  <a:srgbClr val="374151"/>
                </a:solidFill>
                <a:effectLst/>
                <a:latin typeface="Söhne"/>
              </a:rPr>
              <a:t> Differences in data formats, standards, and coordinate systems can complicate the integration of datasets from various sources.</a:t>
            </a:r>
          </a:p>
          <a:p>
            <a:pPr marL="742950" lvl="1" indent="-285750" algn="l">
              <a:buFont typeface="Arial" panose="020B0604020202020204" pitchFamily="34" charset="0"/>
              <a:buChar char="•"/>
            </a:pPr>
            <a:r>
              <a:rPr lang="en-US" b="1" i="0" dirty="0">
                <a:solidFill>
                  <a:srgbClr val="374151"/>
                </a:solidFill>
                <a:effectLst/>
                <a:latin typeface="Söhne"/>
              </a:rPr>
              <a:t>Solution:</a:t>
            </a:r>
            <a:r>
              <a:rPr lang="en-US" b="0" i="0" dirty="0">
                <a:solidFill>
                  <a:srgbClr val="374151"/>
                </a:solidFill>
                <a:effectLst/>
                <a:latin typeface="Söhne"/>
              </a:rPr>
              <a:t> Use GIS software and tools capable of converting and harmonizing disparate data formats and coordinate systems, ensuring seamless data integration.</a:t>
            </a:r>
          </a:p>
          <a:p>
            <a:pPr algn="l">
              <a:buFont typeface="Arial" panose="020B0604020202020204" pitchFamily="34" charset="0"/>
              <a:buChar char="•"/>
            </a:pPr>
            <a:r>
              <a:rPr lang="en-US" b="1" i="0" dirty="0">
                <a:solidFill>
                  <a:srgbClr val="374151"/>
                </a:solidFill>
                <a:effectLst/>
                <a:latin typeface="Söhne"/>
              </a:rPr>
              <a:t>Privacy and Ethical Concerns:</a:t>
            </a:r>
            <a:r>
              <a:rPr lang="en-US" b="0" i="0" dirty="0">
                <a:solidFill>
                  <a:srgbClr val="374151"/>
                </a:solidFill>
                <a:effectLst/>
                <a:latin typeface="Söhne"/>
              </a:rPr>
              <a:t> Geospatial data can sometimes include sensitive or personally identifiable information, raising privacy and ethical issues.</a:t>
            </a:r>
          </a:p>
          <a:p>
            <a:pPr marL="742950" lvl="1" indent="-285750" algn="l">
              <a:buFont typeface="Arial" panose="020B0604020202020204" pitchFamily="34" charset="0"/>
              <a:buChar char="•"/>
            </a:pPr>
            <a:r>
              <a:rPr lang="en-US" b="1" i="0" dirty="0">
                <a:solidFill>
                  <a:srgbClr val="374151"/>
                </a:solidFill>
                <a:effectLst/>
                <a:latin typeface="Söhne"/>
              </a:rPr>
              <a:t>Solution:</a:t>
            </a:r>
            <a:r>
              <a:rPr lang="en-US" b="0" i="0" dirty="0">
                <a:solidFill>
                  <a:srgbClr val="374151"/>
                </a:solidFill>
                <a:effectLst/>
                <a:latin typeface="Söhne"/>
              </a:rPr>
              <a:t> Adhere to legal guidelines and ethical standards for data use, applying anonymization techniques where necessary and ensuring data use complies with privacy regulations.</a:t>
            </a:r>
          </a:p>
          <a:p>
            <a:pPr algn="l"/>
            <a:endParaRPr lang="en-US" b="0" i="0" dirty="0">
              <a:solidFill>
                <a:srgbClr val="374151"/>
              </a:solidFill>
              <a:effectLst/>
              <a:latin typeface="Söhne"/>
            </a:endParaRPr>
          </a:p>
          <a:p>
            <a:pPr algn="l"/>
            <a:r>
              <a:rPr lang="en-US" b="0" i="0" dirty="0">
                <a:solidFill>
                  <a:srgbClr val="374151"/>
                </a:solidFill>
                <a:effectLst/>
                <a:latin typeface="Söhne"/>
              </a:rPr>
              <a:t>By recognizing and addressing these challenges with thoughtful strategies and best practices, you can enhance the quality, reliability, and impact of your geospatial data analysis.</a:t>
            </a:r>
          </a:p>
          <a:p>
            <a:endParaRPr lang="en-US" dirty="0"/>
          </a:p>
        </p:txBody>
      </p:sp>
      <p:sp>
        <p:nvSpPr>
          <p:cNvPr id="4" name="Slide Number Placeholder 3"/>
          <p:cNvSpPr>
            <a:spLocks noGrp="1"/>
          </p:cNvSpPr>
          <p:nvPr>
            <p:ph type="sldNum" sz="quarter" idx="5"/>
          </p:nvPr>
        </p:nvSpPr>
        <p:spPr/>
        <p:txBody>
          <a:bodyPr/>
          <a:lstStyle/>
          <a:p>
            <a:fld id="{DD154D62-D7A5-D248-8B93-7A8623E1000B}" type="slidenum">
              <a:rPr lang="en-US" smtClean="0"/>
              <a:pPr/>
              <a:t>18</a:t>
            </a:fld>
            <a:endParaRPr lang="en-US"/>
          </a:p>
        </p:txBody>
      </p:sp>
    </p:spTree>
    <p:extLst>
      <p:ext uri="{BB962C8B-B14F-4D97-AF65-F5344CB8AC3E}">
        <p14:creationId xmlns:p14="http://schemas.microsoft.com/office/powerpoint/2010/main" val="26299888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374151"/>
                </a:solidFill>
                <a:effectLst/>
                <a:latin typeface="Söhne"/>
              </a:rPr>
              <a:t>Explanation:</a:t>
            </a:r>
            <a:r>
              <a:rPr lang="en-US" b="0" i="0" dirty="0">
                <a:solidFill>
                  <a:srgbClr val="374151"/>
                </a:solidFill>
                <a:effectLst/>
                <a:latin typeface="Söhne"/>
              </a:rPr>
              <a:t> Visualization and mapping involve displaying spatial data on a map, allowing users to interpret patterns, relationships, and trends across geographic areas.</a:t>
            </a:r>
          </a:p>
          <a:p>
            <a:pPr algn="l">
              <a:buFont typeface="Arial" panose="020B0604020202020204" pitchFamily="34" charset="0"/>
              <a:buChar char="•"/>
            </a:pPr>
            <a:r>
              <a:rPr lang="en-US" b="1" i="0" dirty="0">
                <a:solidFill>
                  <a:srgbClr val="374151"/>
                </a:solidFill>
                <a:effectLst/>
                <a:latin typeface="Söhne"/>
              </a:rPr>
              <a:t>How to Do It:</a:t>
            </a:r>
            <a:r>
              <a:rPr lang="en-US" b="0" i="0" dirty="0">
                <a:solidFill>
                  <a:srgbClr val="374151"/>
                </a:solidFill>
                <a:effectLst/>
                <a:latin typeface="Söhne"/>
              </a:rPr>
              <a:t> Utilize GIS software to import spatial data, apply various map layers, and use symbols and colors to differentiate data features. Interactive maps may also include zoom, pan, and filter functionalities for detailed examination.</a:t>
            </a:r>
          </a:p>
          <a:p>
            <a:pPr algn="l">
              <a:buFont typeface="Arial" panose="020B0604020202020204" pitchFamily="34" charset="0"/>
              <a:buChar char="•"/>
            </a:pPr>
            <a:r>
              <a:rPr lang="en-US" b="1" i="0" dirty="0">
                <a:solidFill>
                  <a:srgbClr val="374151"/>
                </a:solidFill>
                <a:effectLst/>
                <a:latin typeface="Söhne"/>
              </a:rPr>
              <a:t>Primary Takeaways:</a:t>
            </a:r>
            <a:r>
              <a:rPr lang="en-US" b="0" i="0" dirty="0">
                <a:solidFill>
                  <a:srgbClr val="374151"/>
                </a:solidFill>
                <a:effectLst/>
                <a:latin typeface="Söhne"/>
              </a:rPr>
              <a:t> Effective visualization transforms raw data into easily understandable maps, highlighting significant spatial insights and guiding decision-making processes.</a:t>
            </a:r>
          </a:p>
          <a:p>
            <a:pPr algn="l">
              <a:buFont typeface="Arial" panose="020B0604020202020204" pitchFamily="34" charset="0"/>
              <a:buChar char="•"/>
            </a:pPr>
            <a:r>
              <a:rPr lang="en-US" b="1" i="0" dirty="0">
                <a:solidFill>
                  <a:srgbClr val="374151"/>
                </a:solidFill>
                <a:effectLst/>
                <a:latin typeface="Söhne"/>
              </a:rPr>
              <a:t>Common Challenges:</a:t>
            </a:r>
            <a:r>
              <a:rPr lang="en-US" b="0" i="0" dirty="0">
                <a:solidFill>
                  <a:srgbClr val="374151"/>
                </a:solidFill>
                <a:effectLst/>
                <a:latin typeface="Söhne"/>
              </a:rPr>
              <a:t> Overcoming data complexity and ensuring maps are user-friendly. Balancing detail with clarity to avoid overwhelming users with too much information at once.</a:t>
            </a:r>
          </a:p>
          <a:p>
            <a:endParaRPr lang="en-US" dirty="0"/>
          </a:p>
        </p:txBody>
      </p:sp>
      <p:sp>
        <p:nvSpPr>
          <p:cNvPr id="4" name="Slide Number Placeholder 3"/>
          <p:cNvSpPr>
            <a:spLocks noGrp="1"/>
          </p:cNvSpPr>
          <p:nvPr>
            <p:ph type="sldNum" sz="quarter" idx="5"/>
          </p:nvPr>
        </p:nvSpPr>
        <p:spPr/>
        <p:txBody>
          <a:bodyPr/>
          <a:lstStyle/>
          <a:p>
            <a:fld id="{DD154D62-D7A5-D248-8B93-7A8623E1000B}" type="slidenum">
              <a:rPr lang="en-US" smtClean="0"/>
              <a:pPr/>
              <a:t>21</a:t>
            </a:fld>
            <a:endParaRPr lang="en-US"/>
          </a:p>
        </p:txBody>
      </p:sp>
    </p:spTree>
    <p:extLst>
      <p:ext uri="{BB962C8B-B14F-4D97-AF65-F5344CB8AC3E}">
        <p14:creationId xmlns:p14="http://schemas.microsoft.com/office/powerpoint/2010/main" val="35611321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374151"/>
                </a:solidFill>
                <a:effectLst/>
                <a:latin typeface="Söhne"/>
              </a:rPr>
              <a:t>Explanation:</a:t>
            </a:r>
            <a:r>
              <a:rPr lang="en-US" b="0" i="0" dirty="0">
                <a:solidFill>
                  <a:srgbClr val="374151"/>
                </a:solidFill>
                <a:effectLst/>
                <a:latin typeface="Söhne"/>
              </a:rPr>
              <a:t> QA/QC refers to the processes used to ensure the accuracy and reliability of spatial data through systematic checks and validation techniques.</a:t>
            </a:r>
          </a:p>
          <a:p>
            <a:pPr algn="l">
              <a:buFont typeface="Arial" panose="020B0604020202020204" pitchFamily="34" charset="0"/>
              <a:buChar char="•"/>
            </a:pPr>
            <a:r>
              <a:rPr lang="en-US" b="1" i="0" dirty="0">
                <a:solidFill>
                  <a:srgbClr val="374151"/>
                </a:solidFill>
                <a:effectLst/>
                <a:latin typeface="Söhne"/>
              </a:rPr>
              <a:t>How to Do It:</a:t>
            </a:r>
            <a:r>
              <a:rPr lang="en-US" b="0" i="0" dirty="0">
                <a:solidFill>
                  <a:srgbClr val="374151"/>
                </a:solidFill>
                <a:effectLst/>
                <a:latin typeface="Söhne"/>
              </a:rPr>
              <a:t> Implement checks at various stages of data collection and entry, such as verifying data against known standards, using automated tools to detect anomalies, and manually reviewing data for errors.</a:t>
            </a:r>
          </a:p>
          <a:p>
            <a:pPr algn="l">
              <a:buFont typeface="Arial" panose="020B0604020202020204" pitchFamily="34" charset="0"/>
              <a:buChar char="•"/>
            </a:pPr>
            <a:r>
              <a:rPr lang="en-US" b="1" i="0" dirty="0">
                <a:solidFill>
                  <a:srgbClr val="374151"/>
                </a:solidFill>
                <a:effectLst/>
                <a:latin typeface="Söhne"/>
              </a:rPr>
              <a:t>Primary Takeaways:</a:t>
            </a:r>
            <a:r>
              <a:rPr lang="en-US" b="0" i="0" dirty="0">
                <a:solidFill>
                  <a:srgbClr val="374151"/>
                </a:solidFill>
                <a:effectLst/>
                <a:latin typeface="Söhne"/>
              </a:rPr>
              <a:t> QA/QC is essential for maintaining high-quality geospatial data, reducing errors, and ensuring that analyses and decisions based on the data are sound.</a:t>
            </a:r>
          </a:p>
          <a:p>
            <a:pPr algn="l">
              <a:buFont typeface="Arial" panose="020B0604020202020204" pitchFamily="34" charset="0"/>
              <a:buChar char="•"/>
            </a:pPr>
            <a:r>
              <a:rPr lang="en-US" b="1" i="0" dirty="0">
                <a:solidFill>
                  <a:srgbClr val="374151"/>
                </a:solidFill>
                <a:effectLst/>
                <a:latin typeface="Söhne"/>
              </a:rPr>
              <a:t>Common Challenges:</a:t>
            </a:r>
            <a:r>
              <a:rPr lang="en-US" b="0" i="0" dirty="0">
                <a:solidFill>
                  <a:srgbClr val="374151"/>
                </a:solidFill>
                <a:effectLst/>
                <a:latin typeface="Söhne"/>
              </a:rPr>
              <a:t> Identifying and correcting errors in large datasets, and establishing comprehensive QA/QC protocols that cover all aspects of data handling.</a:t>
            </a:r>
          </a:p>
          <a:p>
            <a:pPr algn="l"/>
            <a:endParaRPr lang="en-US" dirty="0"/>
          </a:p>
        </p:txBody>
      </p:sp>
      <p:sp>
        <p:nvSpPr>
          <p:cNvPr id="4" name="Slide Number Placeholder 3"/>
          <p:cNvSpPr>
            <a:spLocks noGrp="1"/>
          </p:cNvSpPr>
          <p:nvPr>
            <p:ph type="sldNum" sz="quarter" idx="5"/>
          </p:nvPr>
        </p:nvSpPr>
        <p:spPr/>
        <p:txBody>
          <a:bodyPr/>
          <a:lstStyle/>
          <a:p>
            <a:fld id="{DD154D62-D7A5-D248-8B93-7A8623E1000B}" type="slidenum">
              <a:rPr lang="en-US" smtClean="0"/>
              <a:pPr/>
              <a:t>22</a:t>
            </a:fld>
            <a:endParaRPr lang="en-US"/>
          </a:p>
        </p:txBody>
      </p:sp>
    </p:spTree>
    <p:extLst>
      <p:ext uri="{BB962C8B-B14F-4D97-AF65-F5344CB8AC3E}">
        <p14:creationId xmlns:p14="http://schemas.microsoft.com/office/powerpoint/2010/main" val="28052168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374151"/>
                </a:solidFill>
                <a:effectLst/>
                <a:latin typeface="Söhne"/>
              </a:rPr>
              <a:t>Explanation:</a:t>
            </a:r>
            <a:r>
              <a:rPr lang="en-US" b="0" i="0" dirty="0">
                <a:solidFill>
                  <a:srgbClr val="374151"/>
                </a:solidFill>
                <a:effectLst/>
                <a:latin typeface="Söhne"/>
              </a:rPr>
              <a:t> Viewing tabular data involves examining the attribute information associated with spatial features in a table format, providing insight into the characteristics of the data.</a:t>
            </a:r>
          </a:p>
          <a:p>
            <a:pPr algn="l">
              <a:buFont typeface="Arial" panose="020B0604020202020204" pitchFamily="34" charset="0"/>
              <a:buChar char="•"/>
            </a:pPr>
            <a:r>
              <a:rPr lang="en-US" b="1" i="0" dirty="0">
                <a:solidFill>
                  <a:srgbClr val="374151"/>
                </a:solidFill>
                <a:effectLst/>
                <a:latin typeface="Söhne"/>
              </a:rPr>
              <a:t>How to Do It:</a:t>
            </a:r>
            <a:r>
              <a:rPr lang="en-US" b="0" i="0" dirty="0">
                <a:solidFill>
                  <a:srgbClr val="374151"/>
                </a:solidFill>
                <a:effectLst/>
                <a:latin typeface="Söhne"/>
              </a:rPr>
              <a:t> In GIS software, attribute tables are accessed to view and analyze data related to spatial features. Users can sort, filter, and query the data to find specific information or identify patterns.</a:t>
            </a:r>
          </a:p>
          <a:p>
            <a:pPr algn="l">
              <a:buFont typeface="Arial" panose="020B0604020202020204" pitchFamily="34" charset="0"/>
              <a:buChar char="•"/>
            </a:pPr>
            <a:r>
              <a:rPr lang="en-US" b="1" i="0" dirty="0">
                <a:solidFill>
                  <a:srgbClr val="374151"/>
                </a:solidFill>
                <a:effectLst/>
                <a:latin typeface="Söhne"/>
              </a:rPr>
              <a:t>Primary Takeaways:</a:t>
            </a:r>
            <a:r>
              <a:rPr lang="en-US" b="0" i="0" dirty="0">
                <a:solidFill>
                  <a:srgbClr val="374151"/>
                </a:solidFill>
                <a:effectLst/>
                <a:latin typeface="Söhne"/>
              </a:rPr>
              <a:t> Tabular data is crucial for understanding the details behind map features, enabling more in-depth analysis and supporting effective data management.</a:t>
            </a:r>
          </a:p>
          <a:p>
            <a:pPr algn="l">
              <a:buFont typeface="Arial" panose="020B0604020202020204" pitchFamily="34" charset="0"/>
              <a:buChar char="•"/>
            </a:pPr>
            <a:r>
              <a:rPr lang="en-US" b="1" i="0" dirty="0">
                <a:solidFill>
                  <a:srgbClr val="374151"/>
                </a:solidFill>
                <a:effectLst/>
                <a:latin typeface="Söhne"/>
              </a:rPr>
              <a:t>Common Challenges:</a:t>
            </a:r>
            <a:r>
              <a:rPr lang="en-US" b="0" i="0" dirty="0">
                <a:solidFill>
                  <a:srgbClr val="374151"/>
                </a:solidFill>
                <a:effectLst/>
                <a:latin typeface="Söhne"/>
              </a:rPr>
              <a:t> Managing large datasets with complex attributes and ensuring the integrity of data relationships when filtering or querying tables.</a:t>
            </a:r>
          </a:p>
          <a:p>
            <a:endParaRPr lang="en-US" dirty="0"/>
          </a:p>
        </p:txBody>
      </p:sp>
      <p:sp>
        <p:nvSpPr>
          <p:cNvPr id="4" name="Slide Number Placeholder 3"/>
          <p:cNvSpPr>
            <a:spLocks noGrp="1"/>
          </p:cNvSpPr>
          <p:nvPr>
            <p:ph type="sldNum" sz="quarter" idx="5"/>
          </p:nvPr>
        </p:nvSpPr>
        <p:spPr/>
        <p:txBody>
          <a:bodyPr/>
          <a:lstStyle/>
          <a:p>
            <a:fld id="{DD154D62-D7A5-D248-8B93-7A8623E1000B}" type="slidenum">
              <a:rPr lang="en-US" smtClean="0"/>
              <a:pPr/>
              <a:t>23</a:t>
            </a:fld>
            <a:endParaRPr lang="en-US"/>
          </a:p>
        </p:txBody>
      </p:sp>
    </p:spTree>
    <p:extLst>
      <p:ext uri="{BB962C8B-B14F-4D97-AF65-F5344CB8AC3E}">
        <p14:creationId xmlns:p14="http://schemas.microsoft.com/office/powerpoint/2010/main" val="6569978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öhne"/>
              </a:rPr>
              <a:t>Editing Spatial Data</a:t>
            </a:r>
          </a:p>
          <a:p>
            <a:pPr algn="l">
              <a:buFont typeface="Arial" panose="020B0604020202020204" pitchFamily="34" charset="0"/>
              <a:buChar char="•"/>
            </a:pPr>
            <a:r>
              <a:rPr lang="en-US" b="1" i="0" dirty="0">
                <a:solidFill>
                  <a:srgbClr val="374151"/>
                </a:solidFill>
                <a:effectLst/>
                <a:latin typeface="Söhne"/>
              </a:rPr>
              <a:t>Explanation:</a:t>
            </a:r>
            <a:r>
              <a:rPr lang="en-US" b="0" i="0" dirty="0">
                <a:solidFill>
                  <a:srgbClr val="374151"/>
                </a:solidFill>
                <a:effectLst/>
                <a:latin typeface="Söhne"/>
              </a:rPr>
              <a:t> Editing spatial data involves modifying the geometry (location, shape) or attributes (information) of spatial features within a dataset.</a:t>
            </a:r>
          </a:p>
          <a:p>
            <a:pPr algn="l">
              <a:buFont typeface="Arial" panose="020B0604020202020204" pitchFamily="34" charset="0"/>
              <a:buChar char="•"/>
            </a:pPr>
            <a:r>
              <a:rPr lang="en-US" b="1" i="0" dirty="0">
                <a:solidFill>
                  <a:srgbClr val="374151"/>
                </a:solidFill>
                <a:effectLst/>
                <a:latin typeface="Söhne"/>
              </a:rPr>
              <a:t>How to Do It:</a:t>
            </a:r>
            <a:r>
              <a:rPr lang="en-US" b="0" i="0" dirty="0">
                <a:solidFill>
                  <a:srgbClr val="374151"/>
                </a:solidFill>
                <a:effectLst/>
                <a:latin typeface="Söhne"/>
              </a:rPr>
              <a:t> Use GIS software's editing tools to add, delete, or alter features. This can include changing the boundaries of a polygon, updating the position of a point, or editing the attributes in a feature's table.</a:t>
            </a:r>
          </a:p>
          <a:p>
            <a:pPr algn="l">
              <a:buFont typeface="Arial" panose="020B0604020202020204" pitchFamily="34" charset="0"/>
              <a:buChar char="•"/>
            </a:pPr>
            <a:r>
              <a:rPr lang="en-US" b="1" i="0" dirty="0">
                <a:solidFill>
                  <a:srgbClr val="374151"/>
                </a:solidFill>
                <a:effectLst/>
                <a:latin typeface="Söhne"/>
              </a:rPr>
              <a:t>Primary Takeaways:</a:t>
            </a:r>
            <a:r>
              <a:rPr lang="en-US" b="0" i="0" dirty="0">
                <a:solidFill>
                  <a:srgbClr val="374151"/>
                </a:solidFill>
                <a:effectLst/>
                <a:latin typeface="Söhne"/>
              </a:rPr>
              <a:t> Editing is a fundamental aspect of GIS data management, allowing for the correction of errors, updates based on new information, and customization of datasets for specific needs.</a:t>
            </a:r>
          </a:p>
          <a:p>
            <a:pPr algn="l">
              <a:buFont typeface="Arial" panose="020B0604020202020204" pitchFamily="34" charset="0"/>
              <a:buChar char="•"/>
            </a:pPr>
            <a:r>
              <a:rPr lang="en-US" b="1" i="0" dirty="0">
                <a:solidFill>
                  <a:srgbClr val="374151"/>
                </a:solidFill>
                <a:effectLst/>
                <a:latin typeface="Söhne"/>
              </a:rPr>
              <a:t>Common Challenges:</a:t>
            </a:r>
            <a:r>
              <a:rPr lang="en-US" b="0" i="0" dirty="0">
                <a:solidFill>
                  <a:srgbClr val="374151"/>
                </a:solidFill>
                <a:effectLst/>
                <a:latin typeface="Söhne"/>
              </a:rPr>
              <a:t> Ensuring edits are accurate and do not compromise data integrity. Managing version control when multiple users are editing the same dataset.</a:t>
            </a:r>
          </a:p>
          <a:p>
            <a:endParaRPr lang="en-US" dirty="0"/>
          </a:p>
        </p:txBody>
      </p:sp>
      <p:sp>
        <p:nvSpPr>
          <p:cNvPr id="4" name="Slide Number Placeholder 3"/>
          <p:cNvSpPr>
            <a:spLocks noGrp="1"/>
          </p:cNvSpPr>
          <p:nvPr>
            <p:ph type="sldNum" sz="quarter" idx="5"/>
          </p:nvPr>
        </p:nvSpPr>
        <p:spPr/>
        <p:txBody>
          <a:bodyPr/>
          <a:lstStyle/>
          <a:p>
            <a:fld id="{DD154D62-D7A5-D248-8B93-7A8623E1000B}" type="slidenum">
              <a:rPr lang="en-US" smtClean="0"/>
              <a:pPr/>
              <a:t>24</a:t>
            </a:fld>
            <a:endParaRPr lang="en-US"/>
          </a:p>
        </p:txBody>
      </p:sp>
    </p:spTree>
    <p:extLst>
      <p:ext uri="{BB962C8B-B14F-4D97-AF65-F5344CB8AC3E}">
        <p14:creationId xmlns:p14="http://schemas.microsoft.com/office/powerpoint/2010/main" val="35032821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Map the points, fix the nulls, delete some records, edit some records, find null island, make it look pretty </a:t>
            </a:r>
          </a:p>
          <a:p>
            <a:endParaRPr lang="en-US" dirty="0"/>
          </a:p>
        </p:txBody>
      </p:sp>
      <p:sp>
        <p:nvSpPr>
          <p:cNvPr id="4" name="Slide Number Placeholder 3"/>
          <p:cNvSpPr>
            <a:spLocks noGrp="1"/>
          </p:cNvSpPr>
          <p:nvPr>
            <p:ph type="sldNum" sz="quarter" idx="5"/>
          </p:nvPr>
        </p:nvSpPr>
        <p:spPr/>
        <p:txBody>
          <a:bodyPr/>
          <a:lstStyle/>
          <a:p>
            <a:fld id="{DD154D62-D7A5-D248-8B93-7A8623E1000B}" type="slidenum">
              <a:rPr lang="en-US" smtClean="0"/>
              <a:pPr/>
              <a:t>25</a:t>
            </a:fld>
            <a:endParaRPr lang="en-US"/>
          </a:p>
        </p:txBody>
      </p:sp>
    </p:spTree>
    <p:extLst>
      <p:ext uri="{BB962C8B-B14F-4D97-AF65-F5344CB8AC3E}">
        <p14:creationId xmlns:p14="http://schemas.microsoft.com/office/powerpoint/2010/main" val="3210846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374151"/>
                </a:solidFill>
                <a:effectLst/>
                <a:latin typeface="Söhne"/>
              </a:rPr>
              <a:t>1854: John Snow's Cholera Map</a:t>
            </a:r>
            <a:r>
              <a:rPr lang="en-US" b="0" i="0" dirty="0">
                <a:solidFill>
                  <a:srgbClr val="374151"/>
                </a:solidFill>
                <a:effectLst/>
                <a:latin typeface="Söhne"/>
              </a:rPr>
              <a:t> - Pioneering use of spatial analysis to identify the source of a cholera outbreak in London, highlighting the power of mapping in public health.</a:t>
            </a:r>
          </a:p>
          <a:p>
            <a:pPr algn="l">
              <a:buFont typeface="Arial" panose="020B0604020202020204" pitchFamily="34" charset="0"/>
              <a:buChar char="•"/>
            </a:pPr>
            <a:r>
              <a:rPr lang="en-US" b="1" i="0" dirty="0">
                <a:solidFill>
                  <a:srgbClr val="374151"/>
                </a:solidFill>
                <a:effectLst/>
                <a:latin typeface="Söhne"/>
              </a:rPr>
              <a:t>1960s: Emergence of GIS</a:t>
            </a:r>
            <a:r>
              <a:rPr lang="en-US" b="0" i="0" dirty="0">
                <a:solidFill>
                  <a:srgbClr val="374151"/>
                </a:solidFill>
                <a:effectLst/>
                <a:latin typeface="Söhne"/>
              </a:rPr>
              <a:t> - Development of the first true GIS in Canada as part of the Canada Geographic Information System (CGIS), aimed at inventorying natural resources.</a:t>
            </a:r>
          </a:p>
          <a:p>
            <a:pPr algn="l">
              <a:buFont typeface="Arial" panose="020B0604020202020204" pitchFamily="34" charset="0"/>
              <a:buChar char="•"/>
            </a:pPr>
            <a:r>
              <a:rPr lang="en-US" b="1" i="0" dirty="0">
                <a:solidFill>
                  <a:srgbClr val="374151"/>
                </a:solidFill>
                <a:effectLst/>
                <a:latin typeface="Söhne"/>
              </a:rPr>
              <a:t>1970s: Expansion of GIS Applications</a:t>
            </a:r>
            <a:r>
              <a:rPr lang="en-US" b="0" i="0" dirty="0">
                <a:solidFill>
                  <a:srgbClr val="374151"/>
                </a:solidFill>
                <a:effectLst/>
                <a:latin typeface="Söhne"/>
              </a:rPr>
              <a:t> - GIS technology begins to spread globally, with uses expanding beyond natural resources to urban planning and environmental management.</a:t>
            </a:r>
          </a:p>
          <a:p>
            <a:pPr algn="l">
              <a:buFont typeface="Arial" panose="020B0604020202020204" pitchFamily="34" charset="0"/>
              <a:buChar char="•"/>
            </a:pPr>
            <a:r>
              <a:rPr lang="en-US" b="1" i="0" dirty="0">
                <a:solidFill>
                  <a:srgbClr val="374151"/>
                </a:solidFill>
                <a:effectLst/>
                <a:latin typeface="Söhne"/>
              </a:rPr>
              <a:t>1980s: Introduction of Desktop GIS</a:t>
            </a:r>
            <a:r>
              <a:rPr lang="en-US" b="0" i="0" dirty="0">
                <a:solidFill>
                  <a:srgbClr val="374151"/>
                </a:solidFill>
                <a:effectLst/>
                <a:latin typeface="Söhne"/>
              </a:rPr>
              <a:t> - The advent of personal computers allows GIS software to become more accessible to individuals and smaller organizations.</a:t>
            </a:r>
          </a:p>
          <a:p>
            <a:pPr algn="l">
              <a:buFont typeface="Arial" panose="020B0604020202020204" pitchFamily="34" charset="0"/>
              <a:buChar char="•"/>
            </a:pPr>
            <a:r>
              <a:rPr lang="en-US" b="1" i="0" dirty="0">
                <a:solidFill>
                  <a:srgbClr val="374151"/>
                </a:solidFill>
                <a:effectLst/>
                <a:latin typeface="Söhne"/>
              </a:rPr>
              <a:t>1990s: Integration of GPS</a:t>
            </a:r>
            <a:r>
              <a:rPr lang="en-US" b="0" i="0" dirty="0">
                <a:solidFill>
                  <a:srgbClr val="374151"/>
                </a:solidFill>
                <a:effectLst/>
                <a:latin typeface="Söhne"/>
              </a:rPr>
              <a:t> - The integration of Global Positioning System (GPS) data with GIS enhances the accuracy and utility of spatial analyses.</a:t>
            </a:r>
          </a:p>
          <a:p>
            <a:pPr algn="l">
              <a:buFont typeface="Arial" panose="020B0604020202020204" pitchFamily="34" charset="0"/>
              <a:buChar char="•"/>
            </a:pPr>
            <a:r>
              <a:rPr lang="en-US" b="1" i="0" dirty="0">
                <a:solidFill>
                  <a:srgbClr val="374151"/>
                </a:solidFill>
                <a:effectLst/>
                <a:latin typeface="Söhne"/>
              </a:rPr>
              <a:t>2000s: Web-based GIS</a:t>
            </a:r>
            <a:r>
              <a:rPr lang="en-US" b="0" i="0" dirty="0">
                <a:solidFill>
                  <a:srgbClr val="374151"/>
                </a:solidFill>
                <a:effectLst/>
                <a:latin typeface="Söhne"/>
              </a:rPr>
              <a:t> - The launch of web-based GIS applications, such as Google Earth, makes geographic information available to a broad public audience.</a:t>
            </a:r>
          </a:p>
          <a:p>
            <a:pPr algn="l">
              <a:buFont typeface="Arial" panose="020B0604020202020204" pitchFamily="34" charset="0"/>
              <a:buChar char="•"/>
            </a:pPr>
            <a:r>
              <a:rPr lang="en-US" b="1" i="0" dirty="0">
                <a:solidFill>
                  <a:srgbClr val="374151"/>
                </a:solidFill>
                <a:effectLst/>
                <a:latin typeface="Söhne"/>
              </a:rPr>
              <a:t>2010s-Present: Big Data and Real-time Analytics</a:t>
            </a:r>
            <a:r>
              <a:rPr lang="en-US" b="0" i="0" dirty="0">
                <a:solidFill>
                  <a:srgbClr val="374151"/>
                </a:solidFill>
                <a:effectLst/>
                <a:latin typeface="Söhne"/>
              </a:rPr>
              <a:t> - Advances in computing power and the advent of big data analytics enable real-time GIS analysis and visualization, supporting applications ranging from disaster response to autonomous driving.</a:t>
            </a:r>
          </a:p>
        </p:txBody>
      </p:sp>
      <p:sp>
        <p:nvSpPr>
          <p:cNvPr id="4" name="Slide Number Placeholder 3"/>
          <p:cNvSpPr>
            <a:spLocks noGrp="1"/>
          </p:cNvSpPr>
          <p:nvPr>
            <p:ph type="sldNum" sz="quarter" idx="5"/>
          </p:nvPr>
        </p:nvSpPr>
        <p:spPr/>
        <p:txBody>
          <a:bodyPr/>
          <a:lstStyle/>
          <a:p>
            <a:fld id="{DD154D62-D7A5-D248-8B93-7A8623E1000B}" type="slidenum">
              <a:rPr lang="en-US" smtClean="0"/>
              <a:pPr/>
              <a:t>4</a:t>
            </a:fld>
            <a:endParaRPr lang="en-US"/>
          </a:p>
        </p:txBody>
      </p:sp>
    </p:spTree>
    <p:extLst>
      <p:ext uri="{BB962C8B-B14F-4D97-AF65-F5344CB8AC3E}">
        <p14:creationId xmlns:p14="http://schemas.microsoft.com/office/powerpoint/2010/main" val="14756807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374151"/>
                </a:solidFill>
                <a:effectLst/>
                <a:latin typeface="Söhne"/>
              </a:rPr>
              <a:t>Explanation:</a:t>
            </a:r>
            <a:r>
              <a:rPr lang="en-US" b="0" i="0" dirty="0">
                <a:solidFill>
                  <a:srgbClr val="374151"/>
                </a:solidFill>
                <a:effectLst/>
                <a:latin typeface="Söhne"/>
              </a:rPr>
              <a:t> Spatial analysis is the process of examining the locations, attributes, and relationships of features in spatial data, through various techniques, to understand patterns, trends, and conditions in geographic space.</a:t>
            </a:r>
          </a:p>
          <a:p>
            <a:pPr algn="l">
              <a:buFont typeface="Arial" panose="020B0604020202020204" pitchFamily="34" charset="0"/>
              <a:buChar char="•"/>
            </a:pPr>
            <a:r>
              <a:rPr lang="en-US" b="1" i="0" dirty="0">
                <a:solidFill>
                  <a:srgbClr val="374151"/>
                </a:solidFill>
                <a:effectLst/>
                <a:latin typeface="Söhne"/>
              </a:rPr>
              <a:t>How to Do It:</a:t>
            </a:r>
            <a:r>
              <a:rPr lang="en-US" b="0" i="0" dirty="0">
                <a:solidFill>
                  <a:srgbClr val="374151"/>
                </a:solidFill>
                <a:effectLst/>
                <a:latin typeface="Söhne"/>
              </a:rPr>
              <a:t> Utilize GIS software tools and methods to manipulate, extract, locate, and analyze geographic data. This includes overlaying datasets, conducting proximity analysis, and using statistical methods to explore spatial relationships.</a:t>
            </a:r>
          </a:p>
          <a:p>
            <a:pPr algn="l">
              <a:buFont typeface="Arial" panose="020B0604020202020204" pitchFamily="34" charset="0"/>
              <a:buChar char="•"/>
            </a:pPr>
            <a:r>
              <a:rPr lang="en-US" b="1" i="0" dirty="0">
                <a:solidFill>
                  <a:srgbClr val="374151"/>
                </a:solidFill>
                <a:effectLst/>
                <a:latin typeface="Söhne"/>
              </a:rPr>
              <a:t>Primary Takeaways:</a:t>
            </a:r>
            <a:r>
              <a:rPr lang="en-US" b="0" i="0" dirty="0">
                <a:solidFill>
                  <a:srgbClr val="374151"/>
                </a:solidFill>
                <a:effectLst/>
                <a:latin typeface="Söhne"/>
              </a:rPr>
              <a:t> Enables the transformation of raw spatial data into valuable insights, supporting decision-making, policy development, and scientific research.</a:t>
            </a:r>
          </a:p>
          <a:p>
            <a:pPr algn="l">
              <a:buFont typeface="Arial" panose="020B0604020202020204" pitchFamily="34" charset="0"/>
              <a:buChar char="•"/>
            </a:pPr>
            <a:r>
              <a:rPr lang="en-US" b="1" i="0" dirty="0">
                <a:solidFill>
                  <a:srgbClr val="374151"/>
                </a:solidFill>
                <a:effectLst/>
                <a:latin typeface="Söhne"/>
              </a:rPr>
              <a:t>Common Challenges:</a:t>
            </a:r>
            <a:r>
              <a:rPr lang="en-US" b="0" i="0" dirty="0">
                <a:solidFill>
                  <a:srgbClr val="374151"/>
                </a:solidFill>
                <a:effectLst/>
                <a:latin typeface="Söhne"/>
              </a:rPr>
              <a:t> Managing complex and large datasets, ensuring data accuracy, and selecting appropriate analysis techniques for specific research questions or problems.</a:t>
            </a:r>
          </a:p>
          <a:p>
            <a:endParaRPr lang="en-US" dirty="0"/>
          </a:p>
        </p:txBody>
      </p:sp>
      <p:sp>
        <p:nvSpPr>
          <p:cNvPr id="4" name="Slide Number Placeholder 3"/>
          <p:cNvSpPr>
            <a:spLocks noGrp="1"/>
          </p:cNvSpPr>
          <p:nvPr>
            <p:ph type="sldNum" sz="quarter" idx="5"/>
          </p:nvPr>
        </p:nvSpPr>
        <p:spPr/>
        <p:txBody>
          <a:bodyPr/>
          <a:lstStyle/>
          <a:p>
            <a:fld id="{DD154D62-D7A5-D248-8B93-7A8623E1000B}" type="slidenum">
              <a:rPr lang="en-US" smtClean="0"/>
              <a:pPr/>
              <a:t>27</a:t>
            </a:fld>
            <a:endParaRPr lang="en-US"/>
          </a:p>
        </p:txBody>
      </p:sp>
    </p:spTree>
    <p:extLst>
      <p:ext uri="{BB962C8B-B14F-4D97-AF65-F5344CB8AC3E}">
        <p14:creationId xmlns:p14="http://schemas.microsoft.com/office/powerpoint/2010/main" val="36594467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374151"/>
                </a:solidFill>
                <a:effectLst/>
                <a:latin typeface="Söhne"/>
              </a:rPr>
              <a:t>Explanation:</a:t>
            </a:r>
            <a:r>
              <a:rPr lang="en-US" b="0" i="0" dirty="0">
                <a:solidFill>
                  <a:srgbClr val="374151"/>
                </a:solidFill>
                <a:effectLst/>
                <a:latin typeface="Söhne"/>
              </a:rPr>
              <a:t> Spatial analysis encompasses a wide range of techniques, each suited to different types of data and research questions.</a:t>
            </a:r>
          </a:p>
          <a:p>
            <a:pPr algn="l">
              <a:buFont typeface="Arial" panose="020B0604020202020204" pitchFamily="34" charset="0"/>
              <a:buChar char="•"/>
            </a:pPr>
            <a:r>
              <a:rPr lang="en-US" b="1" i="0" dirty="0">
                <a:solidFill>
                  <a:srgbClr val="374151"/>
                </a:solidFill>
                <a:effectLst/>
                <a:latin typeface="Söhne"/>
              </a:rPr>
              <a:t>Examples:</a:t>
            </a:r>
            <a:endParaRPr lang="en-US" b="0" i="0" dirty="0">
              <a:solidFill>
                <a:srgbClr val="374151"/>
              </a:solidFill>
              <a:effectLst/>
              <a:latin typeface="Söhne"/>
            </a:endParaRPr>
          </a:p>
          <a:p>
            <a:pPr marL="742950" lvl="1" indent="-285750" algn="l">
              <a:buFont typeface="Arial" panose="020B0604020202020204" pitchFamily="34" charset="0"/>
              <a:buChar char="•"/>
            </a:pPr>
            <a:r>
              <a:rPr lang="en-US" b="1" i="0" dirty="0">
                <a:solidFill>
                  <a:srgbClr val="374151"/>
                </a:solidFill>
                <a:effectLst/>
                <a:latin typeface="Söhne"/>
              </a:rPr>
              <a:t>Buffer Analysis:</a:t>
            </a:r>
            <a:r>
              <a:rPr lang="en-US" b="0" i="0" dirty="0">
                <a:solidFill>
                  <a:srgbClr val="374151"/>
                </a:solidFill>
                <a:effectLst/>
                <a:latin typeface="Söhne"/>
              </a:rPr>
              <a:t> Creates zones around spatial features to evaluate proximity.</a:t>
            </a:r>
          </a:p>
          <a:p>
            <a:pPr marL="742950" lvl="1" indent="-285750" algn="l">
              <a:buFont typeface="Arial" panose="020B0604020202020204" pitchFamily="34" charset="0"/>
              <a:buChar char="•"/>
            </a:pPr>
            <a:r>
              <a:rPr lang="en-US" b="1" i="0" dirty="0">
                <a:solidFill>
                  <a:srgbClr val="374151"/>
                </a:solidFill>
                <a:effectLst/>
                <a:latin typeface="Söhne"/>
              </a:rPr>
              <a:t>Overlay Analysis:</a:t>
            </a:r>
            <a:r>
              <a:rPr lang="en-US" b="0" i="0" dirty="0">
                <a:solidFill>
                  <a:srgbClr val="374151"/>
                </a:solidFill>
                <a:effectLst/>
                <a:latin typeface="Söhne"/>
              </a:rPr>
              <a:t> Combines multiple data layers to identify relationships.</a:t>
            </a:r>
          </a:p>
          <a:p>
            <a:pPr marL="742950" lvl="1" indent="-285750" algn="l">
              <a:buFont typeface="Arial" panose="020B0604020202020204" pitchFamily="34" charset="0"/>
              <a:buChar char="•"/>
            </a:pPr>
            <a:r>
              <a:rPr lang="en-US" b="1" i="0" dirty="0">
                <a:solidFill>
                  <a:srgbClr val="374151"/>
                </a:solidFill>
                <a:effectLst/>
                <a:latin typeface="Söhne"/>
              </a:rPr>
              <a:t>Network Analysis:</a:t>
            </a:r>
            <a:r>
              <a:rPr lang="en-US" b="0" i="0" dirty="0">
                <a:solidFill>
                  <a:srgbClr val="374151"/>
                </a:solidFill>
                <a:effectLst/>
                <a:latin typeface="Söhne"/>
              </a:rPr>
              <a:t> Examines paths, routes, and networks for optimal routing and connectivity studies.</a:t>
            </a:r>
          </a:p>
          <a:p>
            <a:pPr marL="742950" lvl="1" indent="-285750" algn="l">
              <a:buFont typeface="Arial" panose="020B0604020202020204" pitchFamily="34" charset="0"/>
              <a:buChar char="•"/>
            </a:pPr>
            <a:r>
              <a:rPr lang="en-US" b="1" i="0" dirty="0">
                <a:solidFill>
                  <a:srgbClr val="374151"/>
                </a:solidFill>
                <a:effectLst/>
                <a:latin typeface="Söhne"/>
              </a:rPr>
              <a:t>Spatial Interpolation:</a:t>
            </a:r>
            <a:r>
              <a:rPr lang="en-US" b="0" i="0" dirty="0">
                <a:solidFill>
                  <a:srgbClr val="374151"/>
                </a:solidFill>
                <a:effectLst/>
                <a:latin typeface="Söhne"/>
              </a:rPr>
              <a:t> Estimates values for unsampled areas based on values from known locations.</a:t>
            </a:r>
          </a:p>
          <a:p>
            <a:pPr algn="l">
              <a:buFont typeface="Arial" panose="020B0604020202020204" pitchFamily="34" charset="0"/>
              <a:buChar char="•"/>
            </a:pPr>
            <a:r>
              <a:rPr lang="en-US" b="1" i="0" dirty="0">
                <a:solidFill>
                  <a:srgbClr val="374151"/>
                </a:solidFill>
                <a:effectLst/>
                <a:latin typeface="Söhne"/>
              </a:rPr>
              <a:t>Primary Takeaways:</a:t>
            </a:r>
            <a:r>
              <a:rPr lang="en-US" b="0" i="0" dirty="0">
                <a:solidFill>
                  <a:srgbClr val="374151"/>
                </a:solidFill>
                <a:effectLst/>
                <a:latin typeface="Söhne"/>
              </a:rPr>
              <a:t> The choice of analysis type depends on the objectives of the study and the nature of the spatial data.</a:t>
            </a:r>
          </a:p>
          <a:p>
            <a:pPr algn="l">
              <a:buFont typeface="Arial" panose="020B0604020202020204" pitchFamily="34" charset="0"/>
              <a:buChar char="•"/>
            </a:pPr>
            <a:r>
              <a:rPr lang="en-US" b="1" i="0" dirty="0">
                <a:solidFill>
                  <a:srgbClr val="374151"/>
                </a:solidFill>
                <a:effectLst/>
                <a:latin typeface="Söhne"/>
              </a:rPr>
              <a:t>Common Challenges:</a:t>
            </a:r>
            <a:r>
              <a:rPr lang="en-US" b="0" i="0" dirty="0">
                <a:solidFill>
                  <a:srgbClr val="374151"/>
                </a:solidFill>
                <a:effectLst/>
                <a:latin typeface="Söhne"/>
              </a:rPr>
              <a:t> Each analysis type requires understanding of specific methodological considerations and data requirements.</a:t>
            </a:r>
          </a:p>
          <a:p>
            <a:endParaRPr lang="en-US" dirty="0"/>
          </a:p>
        </p:txBody>
      </p:sp>
      <p:sp>
        <p:nvSpPr>
          <p:cNvPr id="4" name="Slide Number Placeholder 3"/>
          <p:cNvSpPr>
            <a:spLocks noGrp="1"/>
          </p:cNvSpPr>
          <p:nvPr>
            <p:ph type="sldNum" sz="quarter" idx="5"/>
          </p:nvPr>
        </p:nvSpPr>
        <p:spPr/>
        <p:txBody>
          <a:bodyPr/>
          <a:lstStyle/>
          <a:p>
            <a:fld id="{DD154D62-D7A5-D248-8B93-7A8623E1000B}" type="slidenum">
              <a:rPr lang="en-US" smtClean="0"/>
              <a:pPr/>
              <a:t>28</a:t>
            </a:fld>
            <a:endParaRPr lang="en-US"/>
          </a:p>
        </p:txBody>
      </p:sp>
    </p:spTree>
    <p:extLst>
      <p:ext uri="{BB962C8B-B14F-4D97-AF65-F5344CB8AC3E}">
        <p14:creationId xmlns:p14="http://schemas.microsoft.com/office/powerpoint/2010/main" val="30120449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374151"/>
                </a:solidFill>
                <a:effectLst/>
                <a:latin typeface="Söhne"/>
              </a:rPr>
              <a:t>Explanation:</a:t>
            </a:r>
            <a:r>
              <a:rPr lang="en-US" b="0" i="0" dirty="0">
                <a:solidFill>
                  <a:srgbClr val="374151"/>
                </a:solidFill>
                <a:effectLst/>
                <a:latin typeface="Söhne"/>
              </a:rPr>
              <a:t> Effectively displaying the results of spatial analysis is crucial for communicating findings, making informed decisions, and guiding further research.</a:t>
            </a:r>
          </a:p>
          <a:p>
            <a:pPr algn="l">
              <a:buFont typeface="Arial" panose="020B0604020202020204" pitchFamily="34" charset="0"/>
              <a:buChar char="•"/>
            </a:pPr>
            <a:r>
              <a:rPr lang="en-US" b="1" i="0" dirty="0">
                <a:solidFill>
                  <a:srgbClr val="374151"/>
                </a:solidFill>
                <a:effectLst/>
                <a:latin typeface="Söhne"/>
              </a:rPr>
              <a:t>How to Do It:</a:t>
            </a:r>
            <a:r>
              <a:rPr lang="en-US" b="0" i="0" dirty="0">
                <a:solidFill>
                  <a:srgbClr val="374151"/>
                </a:solidFill>
                <a:effectLst/>
                <a:latin typeface="Söhne"/>
              </a:rPr>
              <a:t> Use GIS software to create maps and visualizations that highlight the results of spatial analyses. This can include thematic maps, 3D visualizations, and interactive web maps.</a:t>
            </a:r>
          </a:p>
          <a:p>
            <a:pPr algn="l">
              <a:buFont typeface="Arial" panose="020B0604020202020204" pitchFamily="34" charset="0"/>
              <a:buChar char="•"/>
            </a:pPr>
            <a:r>
              <a:rPr lang="en-US" b="1" i="0" dirty="0">
                <a:solidFill>
                  <a:srgbClr val="374151"/>
                </a:solidFill>
                <a:effectLst/>
                <a:latin typeface="Söhne"/>
              </a:rPr>
              <a:t>Primary Takeaways:</a:t>
            </a:r>
            <a:r>
              <a:rPr lang="en-US" b="0" i="0" dirty="0">
                <a:solidFill>
                  <a:srgbClr val="374151"/>
                </a:solidFill>
                <a:effectLst/>
                <a:latin typeface="Söhne"/>
              </a:rPr>
              <a:t> Visual representations make complex spatial relationships and patterns understandable and accessible to a broad audience.</a:t>
            </a:r>
          </a:p>
          <a:p>
            <a:pPr algn="l">
              <a:buFont typeface="Arial" panose="020B0604020202020204" pitchFamily="34" charset="0"/>
              <a:buChar char="•"/>
            </a:pPr>
            <a:r>
              <a:rPr lang="en-US" b="1" i="0" dirty="0">
                <a:solidFill>
                  <a:srgbClr val="374151"/>
                </a:solidFill>
                <a:effectLst/>
                <a:latin typeface="Söhne"/>
              </a:rPr>
              <a:t>Common Challenges:</a:t>
            </a:r>
            <a:r>
              <a:rPr lang="en-US" b="0" i="0" dirty="0">
                <a:solidFill>
                  <a:srgbClr val="374151"/>
                </a:solidFill>
                <a:effectLst/>
                <a:latin typeface="Söhne"/>
              </a:rPr>
              <a:t> Designing visualizations that are both informative and engaging, while avoiding misinterpretation of the data.</a:t>
            </a:r>
          </a:p>
          <a:p>
            <a:endParaRPr lang="en-US" dirty="0"/>
          </a:p>
        </p:txBody>
      </p:sp>
      <p:sp>
        <p:nvSpPr>
          <p:cNvPr id="4" name="Slide Number Placeholder 3"/>
          <p:cNvSpPr>
            <a:spLocks noGrp="1"/>
          </p:cNvSpPr>
          <p:nvPr>
            <p:ph type="sldNum" sz="quarter" idx="5"/>
          </p:nvPr>
        </p:nvSpPr>
        <p:spPr/>
        <p:txBody>
          <a:bodyPr/>
          <a:lstStyle/>
          <a:p>
            <a:fld id="{DD154D62-D7A5-D248-8B93-7A8623E1000B}" type="slidenum">
              <a:rPr lang="en-US" smtClean="0"/>
              <a:pPr/>
              <a:t>29</a:t>
            </a:fld>
            <a:endParaRPr lang="en-US"/>
          </a:p>
        </p:txBody>
      </p:sp>
    </p:spTree>
    <p:extLst>
      <p:ext uri="{BB962C8B-B14F-4D97-AF65-F5344CB8AC3E}">
        <p14:creationId xmlns:p14="http://schemas.microsoft.com/office/powerpoint/2010/main" val="25847638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374151"/>
                </a:solidFill>
                <a:effectLst/>
                <a:latin typeface="Söhne"/>
              </a:rPr>
              <a:t>Explanation:</a:t>
            </a:r>
            <a:r>
              <a:rPr lang="en-US" b="0" i="0" dirty="0">
                <a:solidFill>
                  <a:srgbClr val="374151"/>
                </a:solidFill>
                <a:effectLst/>
                <a:latin typeface="Söhne"/>
              </a:rPr>
              <a:t> Enriching analysis involves integrating additional data sources or layers to add context and depth to spatial analysis, enhancing the understanding of geographic phenomena.</a:t>
            </a:r>
          </a:p>
          <a:p>
            <a:pPr algn="l">
              <a:buFont typeface="Arial" panose="020B0604020202020204" pitchFamily="34" charset="0"/>
              <a:buChar char="•"/>
            </a:pPr>
            <a:r>
              <a:rPr lang="en-US" b="1" i="0" dirty="0">
                <a:solidFill>
                  <a:srgbClr val="374151"/>
                </a:solidFill>
                <a:effectLst/>
                <a:latin typeface="Söhne"/>
              </a:rPr>
              <a:t>How to Do It:</a:t>
            </a:r>
            <a:r>
              <a:rPr lang="en-US" b="0" i="0" dirty="0">
                <a:solidFill>
                  <a:srgbClr val="374151"/>
                </a:solidFill>
                <a:effectLst/>
                <a:latin typeface="Söhne"/>
              </a:rPr>
              <a:t> Incorporate demographic, environmental, social, or economic datasets into your analysis to provide a more comprehensive view of the area of interest.</a:t>
            </a:r>
          </a:p>
          <a:p>
            <a:pPr algn="l">
              <a:buFont typeface="Arial" panose="020B0604020202020204" pitchFamily="34" charset="0"/>
              <a:buChar char="•"/>
            </a:pPr>
            <a:r>
              <a:rPr lang="en-US" b="1" i="0" dirty="0">
                <a:solidFill>
                  <a:srgbClr val="374151"/>
                </a:solidFill>
                <a:effectLst/>
                <a:latin typeface="Söhne"/>
              </a:rPr>
              <a:t>Primary Takeaways:</a:t>
            </a:r>
            <a:r>
              <a:rPr lang="en-US" b="0" i="0" dirty="0">
                <a:solidFill>
                  <a:srgbClr val="374151"/>
                </a:solidFill>
                <a:effectLst/>
                <a:latin typeface="Söhne"/>
              </a:rPr>
              <a:t> Additional data layers can reveal new insights and relationships, leading to more informed conclusions and recommendations.</a:t>
            </a:r>
          </a:p>
          <a:p>
            <a:pPr algn="l">
              <a:buFont typeface="Arial" panose="020B0604020202020204" pitchFamily="34" charset="0"/>
              <a:buChar char="•"/>
            </a:pPr>
            <a:r>
              <a:rPr lang="en-US" b="1" i="0" dirty="0">
                <a:solidFill>
                  <a:srgbClr val="374151"/>
                </a:solidFill>
                <a:effectLst/>
                <a:latin typeface="Söhne"/>
              </a:rPr>
              <a:t>Common Challenges:</a:t>
            </a:r>
            <a:r>
              <a:rPr lang="en-US" b="0" i="0" dirty="0">
                <a:solidFill>
                  <a:srgbClr val="374151"/>
                </a:solidFill>
                <a:effectLst/>
                <a:latin typeface="Söhne"/>
              </a:rPr>
              <a:t> Finding relevant and reliable data sources and ensuring compatibility between different datasets.</a:t>
            </a:r>
          </a:p>
          <a:p>
            <a:endParaRPr lang="en-US" dirty="0"/>
          </a:p>
        </p:txBody>
      </p:sp>
      <p:sp>
        <p:nvSpPr>
          <p:cNvPr id="4" name="Slide Number Placeholder 3"/>
          <p:cNvSpPr>
            <a:spLocks noGrp="1"/>
          </p:cNvSpPr>
          <p:nvPr>
            <p:ph type="sldNum" sz="quarter" idx="5"/>
          </p:nvPr>
        </p:nvSpPr>
        <p:spPr/>
        <p:txBody>
          <a:bodyPr/>
          <a:lstStyle/>
          <a:p>
            <a:fld id="{DD154D62-D7A5-D248-8B93-7A8623E1000B}" type="slidenum">
              <a:rPr lang="en-US" smtClean="0"/>
              <a:pPr/>
              <a:t>30</a:t>
            </a:fld>
            <a:endParaRPr lang="en-US"/>
          </a:p>
        </p:txBody>
      </p:sp>
    </p:spTree>
    <p:extLst>
      <p:ext uri="{BB962C8B-B14F-4D97-AF65-F5344CB8AC3E}">
        <p14:creationId xmlns:p14="http://schemas.microsoft.com/office/powerpoint/2010/main" val="1039458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374151"/>
                </a:solidFill>
                <a:effectLst/>
                <a:latin typeface="Söhne"/>
              </a:rPr>
              <a:t>Explanation:</a:t>
            </a:r>
            <a:r>
              <a:rPr lang="en-US" b="0" i="0" dirty="0">
                <a:solidFill>
                  <a:srgbClr val="374151"/>
                </a:solidFill>
                <a:effectLst/>
                <a:latin typeface="Söhne"/>
              </a:rPr>
              <a:t> Symbology refers to the use of symbols, colors, and styles to represent different types of spatial data on a map, enhancing the map's readability and interpretability.</a:t>
            </a:r>
          </a:p>
          <a:p>
            <a:pPr algn="l">
              <a:buFont typeface="Arial" panose="020B0604020202020204" pitchFamily="34" charset="0"/>
              <a:buChar char="•"/>
            </a:pPr>
            <a:r>
              <a:rPr lang="en-US" b="1" i="0" dirty="0">
                <a:solidFill>
                  <a:srgbClr val="374151"/>
                </a:solidFill>
                <a:effectLst/>
                <a:latin typeface="Söhne"/>
              </a:rPr>
              <a:t>How to Do It:</a:t>
            </a:r>
            <a:r>
              <a:rPr lang="en-US" b="0" i="0" dirty="0">
                <a:solidFill>
                  <a:srgbClr val="374151"/>
                </a:solidFill>
                <a:effectLst/>
                <a:latin typeface="Söhne"/>
              </a:rPr>
              <a:t> Customize the appearance of data layers in GIS software by adjusting symbol types, colors, sizes, and transparency based on the data's characteristics and the map's purpose.</a:t>
            </a:r>
          </a:p>
          <a:p>
            <a:pPr algn="l">
              <a:buFont typeface="Arial" panose="020B0604020202020204" pitchFamily="34" charset="0"/>
              <a:buChar char="•"/>
            </a:pPr>
            <a:r>
              <a:rPr lang="en-US" b="1" i="0" dirty="0">
                <a:solidFill>
                  <a:srgbClr val="374151"/>
                </a:solidFill>
                <a:effectLst/>
                <a:latin typeface="Söhne"/>
              </a:rPr>
              <a:t>Primary Takeaways:</a:t>
            </a:r>
            <a:r>
              <a:rPr lang="en-US" b="0" i="0" dirty="0">
                <a:solidFill>
                  <a:srgbClr val="374151"/>
                </a:solidFill>
                <a:effectLst/>
                <a:latin typeface="Söhne"/>
              </a:rPr>
              <a:t> Thoughtful symbology makes maps more intuitive and informative, highlighting key themes and making it easier for users to derive insights from the data.</a:t>
            </a:r>
          </a:p>
          <a:p>
            <a:pPr algn="l">
              <a:buFont typeface="Arial" panose="020B0604020202020204" pitchFamily="34" charset="0"/>
              <a:buChar char="•"/>
            </a:pPr>
            <a:r>
              <a:rPr lang="en-US" b="1" i="0" dirty="0">
                <a:solidFill>
                  <a:srgbClr val="374151"/>
                </a:solidFill>
                <a:effectLst/>
                <a:latin typeface="Söhne"/>
              </a:rPr>
              <a:t>Common Challenges:</a:t>
            </a:r>
            <a:r>
              <a:rPr lang="en-US" b="0" i="0" dirty="0">
                <a:solidFill>
                  <a:srgbClr val="374151"/>
                </a:solidFill>
                <a:effectLst/>
                <a:latin typeface="Söhne"/>
              </a:rPr>
              <a:t> Choosing symbology that effectively communicates the intended message without misrepresenting the data. Balancing aesthetic appeal with functional clarity.</a:t>
            </a:r>
          </a:p>
          <a:p>
            <a:endParaRPr lang="en-US" dirty="0"/>
          </a:p>
        </p:txBody>
      </p:sp>
      <p:sp>
        <p:nvSpPr>
          <p:cNvPr id="4" name="Slide Number Placeholder 3"/>
          <p:cNvSpPr>
            <a:spLocks noGrp="1"/>
          </p:cNvSpPr>
          <p:nvPr>
            <p:ph type="sldNum" sz="quarter" idx="5"/>
          </p:nvPr>
        </p:nvSpPr>
        <p:spPr/>
        <p:txBody>
          <a:bodyPr/>
          <a:lstStyle/>
          <a:p>
            <a:fld id="{DD154D62-D7A5-D248-8B93-7A8623E1000B}" type="slidenum">
              <a:rPr lang="en-US" smtClean="0"/>
              <a:pPr/>
              <a:t>31</a:t>
            </a:fld>
            <a:endParaRPr lang="en-US"/>
          </a:p>
        </p:txBody>
      </p:sp>
    </p:spTree>
    <p:extLst>
      <p:ext uri="{BB962C8B-B14F-4D97-AF65-F5344CB8AC3E}">
        <p14:creationId xmlns:p14="http://schemas.microsoft.com/office/powerpoint/2010/main" val="10943074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374151"/>
                </a:solidFill>
                <a:effectLst/>
                <a:latin typeface="Söhne"/>
              </a:rPr>
              <a:t>Explanation:</a:t>
            </a:r>
            <a:r>
              <a:rPr lang="en-US" b="0" i="0" dirty="0">
                <a:solidFill>
                  <a:srgbClr val="374151"/>
                </a:solidFill>
                <a:effectLst/>
                <a:latin typeface="Söhne"/>
              </a:rPr>
              <a:t> These techniques are used to summarize and visualize complex data, highlighting patterns of concentration, distribution, and intensity across geographic areas.</a:t>
            </a:r>
          </a:p>
          <a:p>
            <a:pPr algn="l">
              <a:buFont typeface="Arial" panose="020B0604020202020204" pitchFamily="34" charset="0"/>
              <a:buChar char="•"/>
            </a:pPr>
            <a:r>
              <a:rPr lang="en-US" b="1" i="0" dirty="0">
                <a:solidFill>
                  <a:srgbClr val="374151"/>
                </a:solidFill>
                <a:effectLst/>
                <a:latin typeface="Söhne"/>
              </a:rPr>
              <a:t>How to Do It:</a:t>
            </a:r>
            <a:endParaRPr lang="en-US" b="0" i="0" dirty="0">
              <a:solidFill>
                <a:srgbClr val="374151"/>
              </a:solidFill>
              <a:effectLst/>
              <a:latin typeface="Söhne"/>
            </a:endParaRPr>
          </a:p>
          <a:p>
            <a:pPr marL="742950" lvl="1" indent="-285750" algn="l">
              <a:buFont typeface="Arial" panose="020B0604020202020204" pitchFamily="34" charset="0"/>
              <a:buChar char="•"/>
            </a:pPr>
            <a:r>
              <a:rPr lang="en-US" b="1" i="0" dirty="0">
                <a:solidFill>
                  <a:srgbClr val="374151"/>
                </a:solidFill>
                <a:effectLst/>
                <a:latin typeface="Söhne"/>
              </a:rPr>
              <a:t>Aggregation:</a:t>
            </a:r>
            <a:r>
              <a:rPr lang="en-US" b="0" i="0" dirty="0">
                <a:solidFill>
                  <a:srgbClr val="374151"/>
                </a:solidFill>
                <a:effectLst/>
                <a:latin typeface="Söhne"/>
              </a:rPr>
              <a:t> Grouping spatial data into larger units (e.g., census tracts) to simplify analysis and visualization.</a:t>
            </a:r>
          </a:p>
          <a:p>
            <a:pPr marL="742950" lvl="1" indent="-285750" algn="l">
              <a:buFont typeface="Arial" panose="020B0604020202020204" pitchFamily="34" charset="0"/>
              <a:buChar char="•"/>
            </a:pPr>
            <a:r>
              <a:rPr lang="en-US" b="1" i="0" dirty="0">
                <a:solidFill>
                  <a:srgbClr val="374151"/>
                </a:solidFill>
                <a:effectLst/>
                <a:latin typeface="Söhne"/>
              </a:rPr>
              <a:t>Clustering:</a:t>
            </a:r>
            <a:r>
              <a:rPr lang="en-US" b="0" i="0" dirty="0">
                <a:solidFill>
                  <a:srgbClr val="374151"/>
                </a:solidFill>
                <a:effectLst/>
                <a:latin typeface="Söhne"/>
              </a:rPr>
              <a:t> Identifying areas where spatial features are concentrated, often to detect patterns of interest or outliers.</a:t>
            </a:r>
          </a:p>
          <a:p>
            <a:pPr marL="742950" lvl="1" indent="-285750" algn="l">
              <a:buFont typeface="Arial" panose="020B0604020202020204" pitchFamily="34" charset="0"/>
              <a:buChar char="•"/>
            </a:pPr>
            <a:r>
              <a:rPr lang="en-US" b="1" i="0" dirty="0">
                <a:solidFill>
                  <a:srgbClr val="374151"/>
                </a:solidFill>
                <a:effectLst/>
                <a:latin typeface="Söhne"/>
              </a:rPr>
              <a:t>Heat Maps:</a:t>
            </a:r>
            <a:r>
              <a:rPr lang="en-US" b="0" i="0" dirty="0">
                <a:solidFill>
                  <a:srgbClr val="374151"/>
                </a:solidFill>
                <a:effectLst/>
                <a:latin typeface="Söhne"/>
              </a:rPr>
              <a:t> Visualizing data density or intensity, with colors representing the concentration of features or values in an area.</a:t>
            </a:r>
          </a:p>
          <a:p>
            <a:pPr algn="l">
              <a:buFont typeface="Arial" panose="020B0604020202020204" pitchFamily="34" charset="0"/>
              <a:buChar char="•"/>
            </a:pPr>
            <a:r>
              <a:rPr lang="en-US" b="1" i="0" dirty="0">
                <a:solidFill>
                  <a:srgbClr val="374151"/>
                </a:solidFill>
                <a:effectLst/>
                <a:latin typeface="Söhne"/>
              </a:rPr>
              <a:t>Primary Takeaways:</a:t>
            </a:r>
            <a:r>
              <a:rPr lang="en-US" b="0" i="0" dirty="0">
                <a:solidFill>
                  <a:srgbClr val="374151"/>
                </a:solidFill>
                <a:effectLst/>
                <a:latin typeface="Söhne"/>
              </a:rPr>
              <a:t> These methods help in understanding spatial phenomena at different scales and in identifying areas of interest for further investigation or action.</a:t>
            </a:r>
          </a:p>
          <a:p>
            <a:pPr algn="l">
              <a:buFont typeface="Arial" panose="020B0604020202020204" pitchFamily="34" charset="0"/>
              <a:buChar char="•"/>
            </a:pPr>
            <a:r>
              <a:rPr lang="en-US" b="1" i="0" dirty="0">
                <a:solidFill>
                  <a:srgbClr val="374151"/>
                </a:solidFill>
                <a:effectLst/>
                <a:latin typeface="Söhne"/>
              </a:rPr>
              <a:t>Common Challenges:</a:t>
            </a:r>
            <a:r>
              <a:rPr lang="en-US" b="0" i="0" dirty="0">
                <a:solidFill>
                  <a:srgbClr val="374151"/>
                </a:solidFill>
                <a:effectLst/>
                <a:latin typeface="Söhne"/>
              </a:rPr>
              <a:t> Choosing the right method for the data and research questions, and accurately interpreting the results to avoid misleading conclusions.</a:t>
            </a:r>
          </a:p>
          <a:p>
            <a:endParaRPr lang="en-US" dirty="0"/>
          </a:p>
        </p:txBody>
      </p:sp>
      <p:sp>
        <p:nvSpPr>
          <p:cNvPr id="4" name="Slide Number Placeholder 3"/>
          <p:cNvSpPr>
            <a:spLocks noGrp="1"/>
          </p:cNvSpPr>
          <p:nvPr>
            <p:ph type="sldNum" sz="quarter" idx="5"/>
          </p:nvPr>
        </p:nvSpPr>
        <p:spPr/>
        <p:txBody>
          <a:bodyPr/>
          <a:lstStyle/>
          <a:p>
            <a:fld id="{DD154D62-D7A5-D248-8B93-7A8623E1000B}" type="slidenum">
              <a:rPr lang="en-US" smtClean="0"/>
              <a:pPr/>
              <a:t>32</a:t>
            </a:fld>
            <a:endParaRPr lang="en-US"/>
          </a:p>
        </p:txBody>
      </p:sp>
    </p:spTree>
    <p:extLst>
      <p:ext uri="{BB962C8B-B14F-4D97-AF65-F5344CB8AC3E}">
        <p14:creationId xmlns:p14="http://schemas.microsoft.com/office/powerpoint/2010/main" val="42799548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30FD2C-D902-3996-393D-AECD0B0AE3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60F545-9BD1-8E67-9916-6E3BEF9104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54CD04-0AB9-33F0-628A-49B30870506A}"/>
              </a:ext>
            </a:extLst>
          </p:cNvPr>
          <p:cNvSpPr>
            <a:spLocks noGrp="1"/>
          </p:cNvSpPr>
          <p:nvPr>
            <p:ph type="body" idx="1"/>
          </p:nvPr>
        </p:nvSpPr>
        <p:spPr/>
        <p:txBody>
          <a:bodyPr>
            <a:normAutofit fontScale="55000" lnSpcReduction="20000"/>
          </a:bodyPr>
          <a:lstStyle/>
          <a:p>
            <a:pPr algn="l">
              <a:buFont typeface="Arial" panose="020B0604020202020204" pitchFamily="34" charset="0"/>
              <a:buChar char="•"/>
            </a:pPr>
            <a:r>
              <a:rPr lang="en-US" b="1" i="0" dirty="0">
                <a:solidFill>
                  <a:srgbClr val="374151"/>
                </a:solidFill>
                <a:effectLst/>
                <a:latin typeface="Söhne"/>
              </a:rPr>
              <a:t>Sharing the results of GIS analysis with stakeholders through well-designed map layouts is a crucial step in the geographic information process. This practice not only communicates findings effectively but also facilitates informed decision-making and collaborative action. Here are detailed points on the importance of this process:</a:t>
            </a:r>
          </a:p>
          <a:p>
            <a:pPr algn="l">
              <a:buFont typeface="Arial" panose="020B0604020202020204" pitchFamily="34" charset="0"/>
              <a:buChar char="•"/>
            </a:pPr>
            <a:endParaRPr lang="en-US" b="1" i="0" dirty="0">
              <a:solidFill>
                <a:srgbClr val="374151"/>
              </a:solidFill>
              <a:effectLst/>
              <a:latin typeface="Söhne"/>
            </a:endParaRPr>
          </a:p>
          <a:p>
            <a:pPr algn="l">
              <a:buFont typeface="Arial" panose="020B0604020202020204" pitchFamily="34" charset="0"/>
              <a:buChar char="•"/>
            </a:pPr>
            <a:r>
              <a:rPr lang="en-US" b="1" i="0" dirty="0">
                <a:solidFill>
                  <a:srgbClr val="374151"/>
                </a:solidFill>
                <a:effectLst/>
                <a:latin typeface="Söhne"/>
              </a:rPr>
              <a:t>### Enhances Understanding and Engagement</a:t>
            </a:r>
          </a:p>
          <a:p>
            <a:pPr algn="l">
              <a:buFont typeface="Arial" panose="020B0604020202020204" pitchFamily="34" charset="0"/>
              <a:buChar char="•"/>
            </a:pPr>
            <a:r>
              <a:rPr lang="en-US" b="1" i="0" dirty="0">
                <a:solidFill>
                  <a:srgbClr val="374151"/>
                </a:solidFill>
                <a:effectLst/>
                <a:latin typeface="Söhne"/>
              </a:rPr>
              <a:t>- **Explanation:** Clear, visually appealing map layouts help translate complex spatial data into understandable information for stakeholders, enhancing their engagement and comprehension of the findings.</a:t>
            </a:r>
          </a:p>
          <a:p>
            <a:pPr algn="l">
              <a:buFont typeface="Arial" panose="020B0604020202020204" pitchFamily="34" charset="0"/>
              <a:buChar char="•"/>
            </a:pPr>
            <a:r>
              <a:rPr lang="en-US" b="1" i="0" dirty="0">
                <a:solidFill>
                  <a:srgbClr val="374151"/>
                </a:solidFill>
                <a:effectLst/>
                <a:latin typeface="Söhne"/>
              </a:rPr>
              <a:t>- **Impact:** Increased stakeholder understanding leads to more effective discussions, better decision-making, and stronger support for proposed actions or policies.</a:t>
            </a:r>
          </a:p>
          <a:p>
            <a:pPr algn="l">
              <a:buFont typeface="Arial" panose="020B0604020202020204" pitchFamily="34" charset="0"/>
              <a:buChar char="•"/>
            </a:pPr>
            <a:endParaRPr lang="en-US" b="1" i="0" dirty="0">
              <a:solidFill>
                <a:srgbClr val="374151"/>
              </a:solidFill>
              <a:effectLst/>
              <a:latin typeface="Söhne"/>
            </a:endParaRPr>
          </a:p>
          <a:p>
            <a:pPr algn="l">
              <a:buFont typeface="Arial" panose="020B0604020202020204" pitchFamily="34" charset="0"/>
              <a:buChar char="•"/>
            </a:pPr>
            <a:r>
              <a:rPr lang="en-US" b="1" i="0" dirty="0">
                <a:solidFill>
                  <a:srgbClr val="374151"/>
                </a:solidFill>
                <a:effectLst/>
                <a:latin typeface="Söhne"/>
              </a:rPr>
              <a:t>### Supports Evidence-Based Decision Making</a:t>
            </a:r>
          </a:p>
          <a:p>
            <a:pPr algn="l">
              <a:buFont typeface="Arial" panose="020B0604020202020204" pitchFamily="34" charset="0"/>
              <a:buChar char="•"/>
            </a:pPr>
            <a:r>
              <a:rPr lang="en-US" b="1" i="0" dirty="0">
                <a:solidFill>
                  <a:srgbClr val="374151"/>
                </a:solidFill>
                <a:effectLst/>
                <a:latin typeface="Söhne"/>
              </a:rPr>
              <a:t>- **Explanation:** Map layouts that effectively display analysis results provide a strong evidence base for decision-making processes, showcasing spatial patterns and insights derived from the data.</a:t>
            </a:r>
          </a:p>
          <a:p>
            <a:pPr algn="l">
              <a:buFont typeface="Arial" panose="020B0604020202020204" pitchFamily="34" charset="0"/>
              <a:buChar char="•"/>
            </a:pPr>
            <a:r>
              <a:rPr lang="en-US" b="1" i="0" dirty="0">
                <a:solidFill>
                  <a:srgbClr val="374151"/>
                </a:solidFill>
                <a:effectLst/>
                <a:latin typeface="Söhne"/>
              </a:rPr>
              <a:t>- **Impact:** Stakeholders can make informed decisions grounded in empirical data, reducing reliance on assumptions or anecdotal evidence.</a:t>
            </a:r>
          </a:p>
          <a:p>
            <a:pPr algn="l">
              <a:buFont typeface="Arial" panose="020B0604020202020204" pitchFamily="34" charset="0"/>
              <a:buChar char="•"/>
            </a:pPr>
            <a:endParaRPr lang="en-US" b="1" i="0" dirty="0">
              <a:solidFill>
                <a:srgbClr val="374151"/>
              </a:solidFill>
              <a:effectLst/>
              <a:latin typeface="Söhne"/>
            </a:endParaRPr>
          </a:p>
          <a:p>
            <a:pPr algn="l">
              <a:buFont typeface="Arial" panose="020B0604020202020204" pitchFamily="34" charset="0"/>
              <a:buChar char="•"/>
            </a:pPr>
            <a:r>
              <a:rPr lang="en-US" b="1" i="0" dirty="0">
                <a:solidFill>
                  <a:srgbClr val="374151"/>
                </a:solidFill>
                <a:effectLst/>
                <a:latin typeface="Söhne"/>
              </a:rPr>
              <a:t>### Facilitates Clear Communication</a:t>
            </a:r>
          </a:p>
          <a:p>
            <a:pPr algn="l">
              <a:buFont typeface="Arial" panose="020B0604020202020204" pitchFamily="34" charset="0"/>
              <a:buChar char="•"/>
            </a:pPr>
            <a:r>
              <a:rPr lang="en-US" b="1" i="0" dirty="0">
                <a:solidFill>
                  <a:srgbClr val="374151"/>
                </a:solidFill>
                <a:effectLst/>
                <a:latin typeface="Söhne"/>
              </a:rPr>
              <a:t>- **Explanation:** Well-designed maps can convey messages more clearly and concisely than text-heavy reports, making them powerful tools for communication.</a:t>
            </a:r>
          </a:p>
          <a:p>
            <a:pPr algn="l">
              <a:buFont typeface="Arial" panose="020B0604020202020204" pitchFamily="34" charset="0"/>
              <a:buChar char="•"/>
            </a:pPr>
            <a:r>
              <a:rPr lang="en-US" b="1" i="0" dirty="0">
                <a:solidFill>
                  <a:srgbClr val="374151"/>
                </a:solidFill>
                <a:effectLst/>
                <a:latin typeface="Söhne"/>
              </a:rPr>
              <a:t>- **Impact:** Effective visual communication ensures that key findings and messages are easily accessible and understandable to all stakeholders, regardless of their technical background.</a:t>
            </a:r>
          </a:p>
          <a:p>
            <a:pPr algn="l">
              <a:buFont typeface="Arial" panose="020B0604020202020204" pitchFamily="34" charset="0"/>
              <a:buChar char="•"/>
            </a:pPr>
            <a:endParaRPr lang="en-US" b="1" i="0" dirty="0">
              <a:solidFill>
                <a:srgbClr val="374151"/>
              </a:solidFill>
              <a:effectLst/>
              <a:latin typeface="Söhne"/>
            </a:endParaRPr>
          </a:p>
          <a:p>
            <a:pPr algn="l">
              <a:buFont typeface="Arial" panose="020B0604020202020204" pitchFamily="34" charset="0"/>
              <a:buChar char="•"/>
            </a:pPr>
            <a:r>
              <a:rPr lang="en-US" b="1" i="0" dirty="0">
                <a:solidFill>
                  <a:srgbClr val="374151"/>
                </a:solidFill>
                <a:effectLst/>
                <a:latin typeface="Söhne"/>
              </a:rPr>
              <a:t>### Encourages Collaboration and Feedback</a:t>
            </a:r>
          </a:p>
          <a:p>
            <a:pPr algn="l">
              <a:buFont typeface="Arial" panose="020B0604020202020204" pitchFamily="34" charset="0"/>
              <a:buChar char="•"/>
            </a:pPr>
            <a:r>
              <a:rPr lang="en-US" b="1" i="0" dirty="0">
                <a:solidFill>
                  <a:srgbClr val="374151"/>
                </a:solidFill>
                <a:effectLst/>
                <a:latin typeface="Söhne"/>
              </a:rPr>
              <a:t>- **Explanation:** Sharing map layouts with stakeholders invites feedback and fosters a collaborative environment, where different perspectives and insights can be integrated into the analysis and decision-making process.</a:t>
            </a:r>
          </a:p>
          <a:p>
            <a:pPr algn="l">
              <a:buFont typeface="Arial" panose="020B0604020202020204" pitchFamily="34" charset="0"/>
              <a:buChar char="•"/>
            </a:pPr>
            <a:r>
              <a:rPr lang="en-US" b="1" i="0" dirty="0">
                <a:solidFill>
                  <a:srgbClr val="374151"/>
                </a:solidFill>
                <a:effectLst/>
                <a:latin typeface="Söhne"/>
              </a:rPr>
              <a:t>- **Impact:** This collaborative approach can lead to more robust, community-supported solutions and strategies.</a:t>
            </a:r>
          </a:p>
          <a:p>
            <a:pPr algn="l">
              <a:buFont typeface="Arial" panose="020B0604020202020204" pitchFamily="34" charset="0"/>
              <a:buChar char="•"/>
            </a:pPr>
            <a:endParaRPr lang="en-US" b="1" i="0" dirty="0">
              <a:solidFill>
                <a:srgbClr val="374151"/>
              </a:solidFill>
              <a:effectLst/>
              <a:latin typeface="Söhne"/>
            </a:endParaRPr>
          </a:p>
          <a:p>
            <a:pPr algn="l">
              <a:buFont typeface="Arial" panose="020B0604020202020204" pitchFamily="34" charset="0"/>
              <a:buChar char="•"/>
            </a:pPr>
            <a:r>
              <a:rPr lang="en-US" b="1" i="0" dirty="0">
                <a:solidFill>
                  <a:srgbClr val="374151"/>
                </a:solidFill>
                <a:effectLst/>
                <a:latin typeface="Söhne"/>
              </a:rPr>
              <a:t>### Promotes Transparency and Trust</a:t>
            </a:r>
          </a:p>
          <a:p>
            <a:pPr algn="l">
              <a:buFont typeface="Arial" panose="020B0604020202020204" pitchFamily="34" charset="0"/>
              <a:buChar char="•"/>
            </a:pPr>
            <a:r>
              <a:rPr lang="en-US" b="1" i="0" dirty="0">
                <a:solidFill>
                  <a:srgbClr val="374151"/>
                </a:solidFill>
                <a:effectLst/>
                <a:latin typeface="Söhne"/>
              </a:rPr>
              <a:t>- **Explanation:** By openly sharing analysis results through map layouts, GIS professionals demonstrate transparency in their work processes and findings.</a:t>
            </a:r>
          </a:p>
          <a:p>
            <a:pPr algn="l">
              <a:buFont typeface="Arial" panose="020B0604020202020204" pitchFamily="34" charset="0"/>
              <a:buChar char="•"/>
            </a:pPr>
            <a:r>
              <a:rPr lang="en-US" b="1" i="0" dirty="0">
                <a:solidFill>
                  <a:srgbClr val="374151"/>
                </a:solidFill>
                <a:effectLst/>
                <a:latin typeface="Söhne"/>
              </a:rPr>
              <a:t>- **Impact:** Transparency builds trust among stakeholders, as it shows that decisions are made based on objective, visualized data rather than hidden agendas.</a:t>
            </a:r>
          </a:p>
          <a:p>
            <a:pPr algn="l">
              <a:buFont typeface="Arial" panose="020B0604020202020204" pitchFamily="34" charset="0"/>
              <a:buChar char="•"/>
            </a:pPr>
            <a:endParaRPr lang="en-US" b="1" i="0" dirty="0">
              <a:solidFill>
                <a:srgbClr val="374151"/>
              </a:solidFill>
              <a:effectLst/>
              <a:latin typeface="Söhne"/>
            </a:endParaRPr>
          </a:p>
          <a:p>
            <a:pPr algn="l">
              <a:buFont typeface="Arial" panose="020B0604020202020204" pitchFamily="34" charset="0"/>
              <a:buChar char="•"/>
            </a:pPr>
            <a:r>
              <a:rPr lang="en-US" b="1" i="0" dirty="0">
                <a:solidFill>
                  <a:srgbClr val="374151"/>
                </a:solidFill>
                <a:effectLst/>
                <a:latin typeface="Söhne"/>
              </a:rPr>
              <a:t>### Tailors Information to Different Audiences</a:t>
            </a:r>
          </a:p>
          <a:p>
            <a:pPr algn="l">
              <a:buFont typeface="Arial" panose="020B0604020202020204" pitchFamily="34" charset="0"/>
              <a:buChar char="•"/>
            </a:pPr>
            <a:r>
              <a:rPr lang="en-US" b="1" i="0" dirty="0">
                <a:solidFill>
                  <a:srgbClr val="374151"/>
                </a:solidFill>
                <a:effectLst/>
                <a:latin typeface="Söhne"/>
              </a:rPr>
              <a:t>- **Explanation:** Map layouts can be customized to highlight different aspects of the data, according to the interests and needs of various stakeholder groups.</a:t>
            </a:r>
          </a:p>
          <a:p>
            <a:pPr algn="l">
              <a:buFont typeface="Arial" panose="020B0604020202020204" pitchFamily="34" charset="0"/>
              <a:buChar char="•"/>
            </a:pPr>
            <a:r>
              <a:rPr lang="en-US" b="1" i="0" dirty="0">
                <a:solidFill>
                  <a:srgbClr val="374151"/>
                </a:solidFill>
                <a:effectLst/>
                <a:latin typeface="Söhne"/>
              </a:rPr>
              <a:t>- **Impact:** Tailoring information in this way ensures that each group receives relevant, actionable insights, maximizing the utility and impact of the shared results.</a:t>
            </a:r>
          </a:p>
          <a:p>
            <a:pPr algn="l">
              <a:buFont typeface="Arial" panose="020B0604020202020204" pitchFamily="34" charset="0"/>
              <a:buChar char="•"/>
            </a:pPr>
            <a:endParaRPr lang="en-US" b="1" i="0" dirty="0">
              <a:solidFill>
                <a:srgbClr val="374151"/>
              </a:solidFill>
              <a:effectLst/>
              <a:latin typeface="Söhne"/>
            </a:endParaRPr>
          </a:p>
          <a:p>
            <a:pPr algn="l">
              <a:buFont typeface="Arial" panose="020B0604020202020204" pitchFamily="34" charset="0"/>
              <a:buChar char="•"/>
            </a:pPr>
            <a:r>
              <a:rPr lang="en-US" b="1" i="0" dirty="0">
                <a:solidFill>
                  <a:srgbClr val="374151"/>
                </a:solidFill>
                <a:effectLst/>
                <a:latin typeface="Söhne"/>
              </a:rPr>
              <a:t>### Demonstrates Professionalism and Expertise</a:t>
            </a:r>
          </a:p>
          <a:p>
            <a:pPr algn="l">
              <a:buFont typeface="Arial" panose="020B0604020202020204" pitchFamily="34" charset="0"/>
              <a:buChar char="•"/>
            </a:pPr>
            <a:r>
              <a:rPr lang="en-US" b="1" i="0" dirty="0">
                <a:solidFill>
                  <a:srgbClr val="374151"/>
                </a:solidFill>
                <a:effectLst/>
                <a:latin typeface="Söhne"/>
              </a:rPr>
              <a:t>- **Explanation:** High-quality map layouts reflect the professionalism and expertise of the GIS team, showcasing their ability to analyze complex data and present it in an accessible format.</a:t>
            </a:r>
          </a:p>
          <a:p>
            <a:pPr algn="l">
              <a:buFont typeface="Arial" panose="020B0604020202020204" pitchFamily="34" charset="0"/>
              <a:buChar char="•"/>
            </a:pPr>
            <a:r>
              <a:rPr lang="en-US" b="1" i="0" dirty="0">
                <a:solidFill>
                  <a:srgbClr val="374151"/>
                </a:solidFill>
                <a:effectLst/>
                <a:latin typeface="Söhne"/>
              </a:rPr>
              <a:t>- **Impact:** Professional presentation of results can enhance the reputation and credibility of the GIS team, leading to greater influence and more opportunities for future collaboration.</a:t>
            </a:r>
          </a:p>
          <a:p>
            <a:pPr algn="l">
              <a:buFont typeface="Arial" panose="020B0604020202020204" pitchFamily="34" charset="0"/>
              <a:buChar char="•"/>
            </a:pPr>
            <a:endParaRPr lang="en-US" b="1" i="0" dirty="0">
              <a:solidFill>
                <a:srgbClr val="374151"/>
              </a:solidFill>
              <a:effectLst/>
              <a:latin typeface="Söhne"/>
            </a:endParaRPr>
          </a:p>
          <a:p>
            <a:pPr algn="l">
              <a:buFont typeface="Arial" panose="020B0604020202020204" pitchFamily="34" charset="0"/>
              <a:buChar char="•"/>
            </a:pPr>
            <a:r>
              <a:rPr lang="en-US" b="1" i="0" dirty="0">
                <a:solidFill>
                  <a:srgbClr val="374151"/>
                </a:solidFill>
                <a:effectLst/>
                <a:latin typeface="Söhne"/>
              </a:rPr>
              <a:t>In summary, sharing GIS analysis results through well-crafted map layouts is fundamental to bridging the gap between complex spatial data and actionable insights, fostering a productive dialogue among all stakeholders involved.</a:t>
            </a:r>
            <a:endParaRPr lang="en-US" dirty="0"/>
          </a:p>
        </p:txBody>
      </p:sp>
      <p:sp>
        <p:nvSpPr>
          <p:cNvPr id="4" name="Slide Number Placeholder 3">
            <a:extLst>
              <a:ext uri="{FF2B5EF4-FFF2-40B4-BE49-F238E27FC236}">
                <a16:creationId xmlns:a16="http://schemas.microsoft.com/office/drawing/2014/main" id="{9EB61498-E715-3A0F-B305-BC0F62575709}"/>
              </a:ext>
            </a:extLst>
          </p:cNvPr>
          <p:cNvSpPr>
            <a:spLocks noGrp="1"/>
          </p:cNvSpPr>
          <p:nvPr>
            <p:ph type="sldNum" sz="quarter" idx="5"/>
          </p:nvPr>
        </p:nvSpPr>
        <p:spPr/>
        <p:txBody>
          <a:bodyPr/>
          <a:lstStyle/>
          <a:p>
            <a:fld id="{DD154D62-D7A5-D248-8B93-7A8623E1000B}" type="slidenum">
              <a:rPr lang="en-US" smtClean="0"/>
              <a:pPr/>
              <a:t>34</a:t>
            </a:fld>
            <a:endParaRPr lang="en-US"/>
          </a:p>
        </p:txBody>
      </p:sp>
    </p:spTree>
    <p:extLst>
      <p:ext uri="{BB962C8B-B14F-4D97-AF65-F5344CB8AC3E}">
        <p14:creationId xmlns:p14="http://schemas.microsoft.com/office/powerpoint/2010/main" val="31212917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5225" y="692150"/>
            <a:ext cx="4619625" cy="3463925"/>
          </a:xfrm>
        </p:spPr>
      </p:sp>
      <p:sp>
        <p:nvSpPr>
          <p:cNvPr id="3" name="Notes Placeholder 2"/>
          <p:cNvSpPr>
            <a:spLocks noGrp="1"/>
          </p:cNvSpPr>
          <p:nvPr>
            <p:ph type="body" idx="1"/>
          </p:nvPr>
        </p:nvSpPr>
        <p:spPr/>
        <p:txBody>
          <a:bodyPr/>
          <a:lstStyle/>
          <a:p>
            <a:r>
              <a:rPr lang="en-US">
                <a:solidFill>
                  <a:srgbClr val="FFFF00"/>
                </a:solidFill>
              </a:rPr>
              <a:t>Please include this slide in your presentation</a:t>
            </a:r>
            <a:r>
              <a:rPr lang="en-US" baseline="0">
                <a:solidFill>
                  <a:srgbClr val="FFFF00"/>
                </a:solidFill>
              </a:rPr>
              <a:t> in the appropriate location.</a:t>
            </a:r>
            <a:r>
              <a:rPr lang="en-US">
                <a:solidFill>
                  <a:srgbClr val="FFFF00"/>
                </a:solidFill>
              </a:rPr>
              <a:t> </a:t>
            </a:r>
            <a:r>
              <a:rPr lang="en-US"/>
              <a:t>Notes: </a:t>
            </a:r>
            <a:r>
              <a:rPr lang="en-US" sz="1200" b="0" i="0" u="none" strike="noStrike" kern="1200" baseline="0">
                <a:solidFill>
                  <a:schemeClr val="tx1"/>
                </a:solidFill>
                <a:latin typeface="+mn-lt"/>
                <a:ea typeface="+mn-ea"/>
                <a:cs typeface="+mn-cs"/>
              </a:rPr>
              <a:t>Feed the Future connects U.S. Government efforts targeted at global hunger and food security. Led by USAID, Feed the Future draws on the resources and expertise of the U.S. Departments of Agriculture, Commerce, State and Treasury; the Millennium Challenge Corporation; the United States African Development Foundation; the Peace Corps; the Overseas Private Investment Corporation; the Office of the United States Trade Representative; and the U.S. Geological Survey. </a:t>
            </a:r>
            <a:endParaRPr lang="en-US"/>
          </a:p>
        </p:txBody>
      </p:sp>
      <p:sp>
        <p:nvSpPr>
          <p:cNvPr id="4" name="Slide Number Placeholder 3"/>
          <p:cNvSpPr>
            <a:spLocks noGrp="1"/>
          </p:cNvSpPr>
          <p:nvPr>
            <p:ph type="sldNum" sz="quarter" idx="10"/>
          </p:nvPr>
        </p:nvSpPr>
        <p:spPr/>
        <p:txBody>
          <a:bodyPr/>
          <a:lstStyle/>
          <a:p>
            <a:fld id="{DD154D62-D7A5-D248-8B93-7A8623E1000B}" type="slidenum">
              <a:rPr lang="en-US" smtClean="0"/>
              <a:pPr/>
              <a:t>39</a:t>
            </a:fld>
            <a:endParaRPr lang="en-US"/>
          </a:p>
        </p:txBody>
      </p:sp>
    </p:spTree>
    <p:extLst>
      <p:ext uri="{BB962C8B-B14F-4D97-AF65-F5344CB8AC3E}">
        <p14:creationId xmlns:p14="http://schemas.microsoft.com/office/powerpoint/2010/main" val="2906133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374151"/>
                </a:solidFill>
                <a:effectLst/>
                <a:latin typeface="Söhne"/>
              </a:rPr>
              <a:t>1854: John Snow's Cholera Map</a:t>
            </a:r>
            <a:r>
              <a:rPr lang="en-US" b="0" i="0" dirty="0">
                <a:solidFill>
                  <a:srgbClr val="374151"/>
                </a:solidFill>
                <a:effectLst/>
                <a:latin typeface="Söhne"/>
              </a:rPr>
              <a:t> - Pioneering use of spatial analysis to identify the source of a cholera outbreak in London, highlighting the power of mapping in public health.</a:t>
            </a:r>
          </a:p>
          <a:p>
            <a:pPr algn="l">
              <a:buFont typeface="Arial" panose="020B0604020202020204" pitchFamily="34" charset="0"/>
              <a:buChar char="•"/>
            </a:pPr>
            <a:r>
              <a:rPr lang="en-US" b="1" i="0" dirty="0">
                <a:solidFill>
                  <a:srgbClr val="374151"/>
                </a:solidFill>
                <a:effectLst/>
                <a:latin typeface="Söhne"/>
              </a:rPr>
              <a:t>1960s: Emergence of GIS</a:t>
            </a:r>
            <a:r>
              <a:rPr lang="en-US" b="0" i="0" dirty="0">
                <a:solidFill>
                  <a:srgbClr val="374151"/>
                </a:solidFill>
                <a:effectLst/>
                <a:latin typeface="Söhne"/>
              </a:rPr>
              <a:t> - Development of the first true GIS in Canada as part of the Canada Geographic Information System (CGIS), aimed at inventorying natural resources.</a:t>
            </a:r>
          </a:p>
          <a:p>
            <a:pPr algn="l">
              <a:buFont typeface="Arial" panose="020B0604020202020204" pitchFamily="34" charset="0"/>
              <a:buChar char="•"/>
            </a:pPr>
            <a:r>
              <a:rPr lang="en-US" b="1" i="0" dirty="0">
                <a:solidFill>
                  <a:srgbClr val="374151"/>
                </a:solidFill>
                <a:effectLst/>
                <a:latin typeface="Söhne"/>
              </a:rPr>
              <a:t>1970s: Expansion of GIS Applications</a:t>
            </a:r>
            <a:r>
              <a:rPr lang="en-US" b="0" i="0" dirty="0">
                <a:solidFill>
                  <a:srgbClr val="374151"/>
                </a:solidFill>
                <a:effectLst/>
                <a:latin typeface="Söhne"/>
              </a:rPr>
              <a:t> - GIS technology begins to spread globally, with uses expanding beyond natural resources to urban planning and environmental management.</a:t>
            </a:r>
          </a:p>
          <a:p>
            <a:pPr algn="l">
              <a:buFont typeface="Arial" panose="020B0604020202020204" pitchFamily="34" charset="0"/>
              <a:buChar char="•"/>
            </a:pPr>
            <a:r>
              <a:rPr lang="en-US" b="1" i="0" dirty="0">
                <a:solidFill>
                  <a:srgbClr val="374151"/>
                </a:solidFill>
                <a:effectLst/>
                <a:latin typeface="Söhne"/>
              </a:rPr>
              <a:t>1980s: Introduction of Desktop GIS</a:t>
            </a:r>
            <a:r>
              <a:rPr lang="en-US" b="0" i="0" dirty="0">
                <a:solidFill>
                  <a:srgbClr val="374151"/>
                </a:solidFill>
                <a:effectLst/>
                <a:latin typeface="Söhne"/>
              </a:rPr>
              <a:t> - The advent of personal computers allows GIS software to become more accessible to individuals and smaller organizations.</a:t>
            </a:r>
          </a:p>
          <a:p>
            <a:pPr algn="l">
              <a:buFont typeface="Arial" panose="020B0604020202020204" pitchFamily="34" charset="0"/>
              <a:buChar char="•"/>
            </a:pPr>
            <a:r>
              <a:rPr lang="en-US" b="1" i="0" dirty="0">
                <a:solidFill>
                  <a:srgbClr val="374151"/>
                </a:solidFill>
                <a:effectLst/>
                <a:latin typeface="Söhne"/>
              </a:rPr>
              <a:t>1990s: Integration of GPS</a:t>
            </a:r>
            <a:r>
              <a:rPr lang="en-US" b="0" i="0" dirty="0">
                <a:solidFill>
                  <a:srgbClr val="374151"/>
                </a:solidFill>
                <a:effectLst/>
                <a:latin typeface="Söhne"/>
              </a:rPr>
              <a:t> - The integration of Global Positioning System (GPS) data with GIS enhances the accuracy and utility of spatial analyses.</a:t>
            </a:r>
          </a:p>
          <a:p>
            <a:pPr algn="l">
              <a:buFont typeface="Arial" panose="020B0604020202020204" pitchFamily="34" charset="0"/>
              <a:buChar char="•"/>
            </a:pPr>
            <a:r>
              <a:rPr lang="en-US" b="1" i="0" dirty="0">
                <a:solidFill>
                  <a:srgbClr val="374151"/>
                </a:solidFill>
                <a:effectLst/>
                <a:latin typeface="Söhne"/>
              </a:rPr>
              <a:t>2000s: Web-based GIS</a:t>
            </a:r>
            <a:r>
              <a:rPr lang="en-US" b="0" i="0" dirty="0">
                <a:solidFill>
                  <a:srgbClr val="374151"/>
                </a:solidFill>
                <a:effectLst/>
                <a:latin typeface="Söhne"/>
              </a:rPr>
              <a:t> - The launch of web-based GIS applications, such as Google Earth, makes geographic information available to a broad public audience.</a:t>
            </a:r>
          </a:p>
          <a:p>
            <a:pPr algn="l">
              <a:buFont typeface="Arial" panose="020B0604020202020204" pitchFamily="34" charset="0"/>
              <a:buChar char="•"/>
            </a:pPr>
            <a:r>
              <a:rPr lang="en-US" b="1" i="0" dirty="0">
                <a:solidFill>
                  <a:srgbClr val="374151"/>
                </a:solidFill>
                <a:effectLst/>
                <a:latin typeface="Söhne"/>
              </a:rPr>
              <a:t>2010s-Present: Big Data and Real-time Analytics</a:t>
            </a:r>
            <a:r>
              <a:rPr lang="en-US" b="0" i="0" dirty="0">
                <a:solidFill>
                  <a:srgbClr val="374151"/>
                </a:solidFill>
                <a:effectLst/>
                <a:latin typeface="Söhne"/>
              </a:rPr>
              <a:t> - Advances in computing power and the advent of big data analytics enable real-time GIS analysis and visualization, supporting applications ranging from disaster response to autonomous driving.</a:t>
            </a:r>
          </a:p>
        </p:txBody>
      </p:sp>
      <p:sp>
        <p:nvSpPr>
          <p:cNvPr id="4" name="Slide Number Placeholder 3"/>
          <p:cNvSpPr>
            <a:spLocks noGrp="1"/>
          </p:cNvSpPr>
          <p:nvPr>
            <p:ph type="sldNum" sz="quarter" idx="5"/>
          </p:nvPr>
        </p:nvSpPr>
        <p:spPr/>
        <p:txBody>
          <a:bodyPr/>
          <a:lstStyle/>
          <a:p>
            <a:fld id="{DD154D62-D7A5-D248-8B93-7A8623E1000B}" type="slidenum">
              <a:rPr lang="en-US" smtClean="0"/>
              <a:pPr/>
              <a:t>5</a:t>
            </a:fld>
            <a:endParaRPr lang="en-US"/>
          </a:p>
        </p:txBody>
      </p:sp>
    </p:spTree>
    <p:extLst>
      <p:ext uri="{BB962C8B-B14F-4D97-AF65-F5344CB8AC3E}">
        <p14:creationId xmlns:p14="http://schemas.microsoft.com/office/powerpoint/2010/main" val="3533529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4790" indent="-224790">
              <a:lnSpc>
                <a:spcPts val="2400"/>
              </a:lnSpc>
            </a:pPr>
            <a:r>
              <a:rPr lang="en-US" dirty="0">
                <a:latin typeface="Gill Sans MT"/>
              </a:rPr>
              <a:t>System of record</a:t>
            </a:r>
          </a:p>
          <a:p>
            <a:pPr marL="681979" lvl="1" indent="-224790">
              <a:lnSpc>
                <a:spcPts val="2400"/>
              </a:lnSpc>
            </a:pPr>
            <a:r>
              <a:rPr lang="en-US" dirty="0">
                <a:latin typeface="Gill Sans MT"/>
              </a:rPr>
              <a:t>What information and data is stored in the map? </a:t>
            </a:r>
          </a:p>
          <a:p>
            <a:pPr marL="681979" lvl="1" indent="-224790">
              <a:lnSpc>
                <a:spcPts val="2400"/>
              </a:lnSpc>
            </a:pPr>
            <a:r>
              <a:rPr lang="en-US" dirty="0">
                <a:latin typeface="Gill Sans MT"/>
              </a:rPr>
              <a:t>Maps of the past, present, and future </a:t>
            </a:r>
          </a:p>
          <a:p>
            <a:pPr marL="224790" indent="-224790">
              <a:lnSpc>
                <a:spcPts val="2400"/>
              </a:lnSpc>
            </a:pPr>
            <a:r>
              <a:rPr lang="en-US" sz="1800" dirty="0">
                <a:latin typeface="Gill Sans MT"/>
              </a:rPr>
              <a:t>System of Insight </a:t>
            </a:r>
          </a:p>
          <a:p>
            <a:pPr marL="681979" lvl="1" indent="-224790">
              <a:lnSpc>
                <a:spcPts val="2400"/>
              </a:lnSpc>
            </a:pPr>
            <a:r>
              <a:rPr lang="en-US" dirty="0">
                <a:latin typeface="Gill Sans MT"/>
              </a:rPr>
              <a:t>What’s the takeaway from a map? Can you get what the map is saying to you? </a:t>
            </a:r>
          </a:p>
          <a:p>
            <a:pPr marL="224790" indent="-224790">
              <a:lnSpc>
                <a:spcPts val="2400"/>
              </a:lnSpc>
            </a:pPr>
            <a:r>
              <a:rPr lang="en-US" dirty="0">
                <a:latin typeface="Gill Sans MT"/>
              </a:rPr>
              <a:t>System of Engagement </a:t>
            </a:r>
          </a:p>
          <a:p>
            <a:pPr marL="681979" lvl="1" indent="-224790">
              <a:lnSpc>
                <a:spcPts val="2400"/>
              </a:lnSpc>
            </a:pPr>
            <a:r>
              <a:rPr lang="en-US" dirty="0">
                <a:latin typeface="Gill Sans MT"/>
              </a:rPr>
              <a:t>What is the story we are telling? </a:t>
            </a:r>
          </a:p>
          <a:p>
            <a:pPr marL="681979" lvl="1" indent="-224790">
              <a:lnSpc>
                <a:spcPts val="2400"/>
              </a:lnSpc>
            </a:pPr>
            <a:r>
              <a:rPr lang="en-US" dirty="0">
                <a:latin typeface="Gill Sans MT"/>
              </a:rPr>
              <a:t>Is there any bias? </a:t>
            </a:r>
          </a:p>
          <a:p>
            <a:pPr marL="681979" lvl="1" indent="-224790">
              <a:lnSpc>
                <a:spcPts val="2400"/>
              </a:lnSpc>
            </a:pPr>
            <a:r>
              <a:rPr lang="en-US" dirty="0">
                <a:latin typeface="Gill Sans MT"/>
              </a:rPr>
              <a:t>How do I lie with a map? How do I tell a joke with a map? </a:t>
            </a:r>
            <a:endParaRPr lang="en-US" dirty="0">
              <a:latin typeface="Gill Sans MT" panose="020B0502020104020203" pitchFamily="34" charset="0"/>
            </a:endParaRPr>
          </a:p>
          <a:p>
            <a:endParaRPr lang="en-US" dirty="0"/>
          </a:p>
        </p:txBody>
      </p:sp>
      <p:sp>
        <p:nvSpPr>
          <p:cNvPr id="4" name="Slide Number Placeholder 3"/>
          <p:cNvSpPr>
            <a:spLocks noGrp="1"/>
          </p:cNvSpPr>
          <p:nvPr>
            <p:ph type="sldNum" sz="quarter" idx="5"/>
          </p:nvPr>
        </p:nvSpPr>
        <p:spPr/>
        <p:txBody>
          <a:bodyPr/>
          <a:lstStyle/>
          <a:p>
            <a:fld id="{DD154D62-D7A5-D248-8B93-7A8623E1000B}" type="slidenum">
              <a:rPr lang="en-US" smtClean="0"/>
              <a:pPr/>
              <a:t>6</a:t>
            </a:fld>
            <a:endParaRPr lang="en-US"/>
          </a:p>
        </p:txBody>
      </p:sp>
    </p:spTree>
    <p:extLst>
      <p:ext uri="{BB962C8B-B14F-4D97-AF65-F5344CB8AC3E}">
        <p14:creationId xmlns:p14="http://schemas.microsoft.com/office/powerpoint/2010/main" val="219671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4790" indent="-224790">
              <a:lnSpc>
                <a:spcPts val="2400"/>
              </a:lnSpc>
            </a:pPr>
            <a:r>
              <a:rPr lang="en-US" dirty="0">
                <a:latin typeface="Gill Sans MT"/>
              </a:rPr>
              <a:t>Geographic Information Systems (GIS) serve as a pivotal tool for managing and analyzing data, enabling us to collect valuable insights directly from the field and create detailed snapshots of time. Through the power of GIS, we can gain a deeper understanding of the environment, uncover spatial patterns, and monitor progress over time, transforming complex data into comprehensible, actionable knowledge. Moreover, GIS facilitates the effective communication of results, allowing us to share findings with stakeholders and the public in a visually engaging and easily understandable manner, thereby enhancing decision-making and policy development.</a:t>
            </a:r>
          </a:p>
          <a:p>
            <a:pPr marL="224790" indent="-224790">
              <a:lnSpc>
                <a:spcPts val="2400"/>
              </a:lnSpc>
            </a:pPr>
            <a:endParaRPr lang="en-US" dirty="0">
              <a:latin typeface="Gill Sans MT"/>
            </a:endParaRPr>
          </a:p>
          <a:p>
            <a:pPr marL="224790" indent="-224790">
              <a:lnSpc>
                <a:spcPts val="2400"/>
              </a:lnSpc>
            </a:pPr>
            <a:r>
              <a:rPr lang="en-US" dirty="0">
                <a:latin typeface="Gill Sans MT"/>
              </a:rPr>
              <a:t>Talk about Uganda survey.</a:t>
            </a:r>
            <a:endParaRPr lang="en-US" dirty="0"/>
          </a:p>
        </p:txBody>
      </p:sp>
      <p:sp>
        <p:nvSpPr>
          <p:cNvPr id="4" name="Slide Number Placeholder 3"/>
          <p:cNvSpPr>
            <a:spLocks noGrp="1"/>
          </p:cNvSpPr>
          <p:nvPr>
            <p:ph type="sldNum" sz="quarter" idx="5"/>
          </p:nvPr>
        </p:nvSpPr>
        <p:spPr/>
        <p:txBody>
          <a:bodyPr/>
          <a:lstStyle/>
          <a:p>
            <a:fld id="{DD154D62-D7A5-D248-8B93-7A8623E1000B}" type="slidenum">
              <a:rPr lang="en-US" smtClean="0"/>
              <a:pPr/>
              <a:t>7</a:t>
            </a:fld>
            <a:endParaRPr lang="en-US"/>
          </a:p>
        </p:txBody>
      </p:sp>
    </p:spTree>
    <p:extLst>
      <p:ext uri="{BB962C8B-B14F-4D97-AF65-F5344CB8AC3E}">
        <p14:creationId xmlns:p14="http://schemas.microsoft.com/office/powerpoint/2010/main" val="240989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Geographic Information Systems (GIS) have revolutionized the way we interpret and interact with the world around us, profoundly impacting various aspects of society, science, and decision-making. </a:t>
            </a:r>
          </a:p>
          <a:p>
            <a:endParaRPr lang="en-US" dirty="0"/>
          </a:p>
          <a:p>
            <a:r>
              <a:rPr lang="en-US" dirty="0"/>
              <a:t>By enabling storytelling through spatial visualization, GIS helps convey complex phenomena and narratives in a manner that is both engaging and accessible, allowing for a deeper connection with the subject matter. </a:t>
            </a:r>
          </a:p>
          <a:p>
            <a:endParaRPr lang="en-US" dirty="0"/>
          </a:p>
          <a:p>
            <a:r>
              <a:rPr lang="en-US" dirty="0"/>
              <a:t>Predicting and modeling the future become more feasible and accurate with GIS, as it integrates vast datasets to forecast environmental changes, urban growth, and potential impacts of policy decisions, helping planners and policymakers to prepare more effectively for what lies ahead. </a:t>
            </a:r>
          </a:p>
          <a:p>
            <a:endParaRPr lang="en-US" dirty="0"/>
          </a:p>
          <a:p>
            <a:r>
              <a:rPr lang="en-US" dirty="0"/>
              <a:t>Understanding the past is also enhanced through GIS by providing tools to analyze historical landscapes, migration patterns, and changes over time, offering insights into historical events and trends. </a:t>
            </a:r>
          </a:p>
          <a:p>
            <a:endParaRPr lang="en-US" dirty="0"/>
          </a:p>
          <a:p>
            <a:r>
              <a:rPr lang="en-US" dirty="0"/>
              <a:t>Furthermore, GIS is pivotal in crunching numbers and making informed decisions, as it allows for the analysis of spatial data to identify trends, patterns, and anomalies, supporting everything from resource management to emergency response planning. The impact of GIS is thus far-reaching, transforming data into actionable intelligence that drives better decisions and outcomes.</a:t>
            </a:r>
          </a:p>
        </p:txBody>
      </p:sp>
      <p:sp>
        <p:nvSpPr>
          <p:cNvPr id="4" name="Slide Number Placeholder 3"/>
          <p:cNvSpPr>
            <a:spLocks noGrp="1"/>
          </p:cNvSpPr>
          <p:nvPr>
            <p:ph type="sldNum" sz="quarter" idx="5"/>
          </p:nvPr>
        </p:nvSpPr>
        <p:spPr/>
        <p:txBody>
          <a:bodyPr/>
          <a:lstStyle/>
          <a:p>
            <a:fld id="{DD154D62-D7A5-D248-8B93-7A8623E1000B}" type="slidenum">
              <a:rPr lang="en-US" smtClean="0"/>
              <a:pPr/>
              <a:t>8</a:t>
            </a:fld>
            <a:endParaRPr lang="en-US"/>
          </a:p>
        </p:txBody>
      </p:sp>
    </p:spTree>
    <p:extLst>
      <p:ext uri="{BB962C8B-B14F-4D97-AF65-F5344CB8AC3E}">
        <p14:creationId xmlns:p14="http://schemas.microsoft.com/office/powerpoint/2010/main" val="4073541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 mins to talk through everyone’s understanding and what they think GIS is after these intro slides, before going into the data conversation </a:t>
            </a:r>
          </a:p>
          <a:p>
            <a:endParaRPr lang="en-US" dirty="0"/>
          </a:p>
        </p:txBody>
      </p:sp>
      <p:sp>
        <p:nvSpPr>
          <p:cNvPr id="4" name="Slide Number Placeholder 3"/>
          <p:cNvSpPr>
            <a:spLocks noGrp="1"/>
          </p:cNvSpPr>
          <p:nvPr>
            <p:ph type="sldNum" sz="quarter" idx="5"/>
          </p:nvPr>
        </p:nvSpPr>
        <p:spPr/>
        <p:txBody>
          <a:bodyPr/>
          <a:lstStyle/>
          <a:p>
            <a:fld id="{DD154D62-D7A5-D248-8B93-7A8623E1000B}" type="slidenum">
              <a:rPr lang="en-US" smtClean="0"/>
              <a:pPr/>
              <a:t>9</a:t>
            </a:fld>
            <a:endParaRPr lang="en-US"/>
          </a:p>
        </p:txBody>
      </p:sp>
    </p:spTree>
    <p:extLst>
      <p:ext uri="{BB962C8B-B14F-4D97-AF65-F5344CB8AC3E}">
        <p14:creationId xmlns:p14="http://schemas.microsoft.com/office/powerpoint/2010/main" val="2348039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374151"/>
                </a:solidFill>
                <a:effectLst/>
                <a:latin typeface="Söhne"/>
              </a:rPr>
              <a:t>What is Data?</a:t>
            </a:r>
            <a:r>
              <a:rPr lang="en-US" b="0" i="0" dirty="0">
                <a:solidFill>
                  <a:srgbClr val="374151"/>
                </a:solidFill>
                <a:effectLst/>
                <a:latin typeface="Söhne"/>
              </a:rPr>
              <a:t> - Raw, unprocessed facts and figures without context, like numbers, measurements, or observations.</a:t>
            </a:r>
          </a:p>
          <a:p>
            <a:pPr algn="l">
              <a:buFont typeface="Arial" panose="020B0604020202020204" pitchFamily="34" charset="0"/>
              <a:buChar char="•"/>
            </a:pPr>
            <a:r>
              <a:rPr lang="en-US" b="1" i="0" dirty="0">
                <a:solidFill>
                  <a:srgbClr val="374151"/>
                </a:solidFill>
                <a:effectLst/>
                <a:latin typeface="Söhne"/>
              </a:rPr>
              <a:t>What is Information?</a:t>
            </a:r>
            <a:r>
              <a:rPr lang="en-US" b="0" i="0" dirty="0">
                <a:solidFill>
                  <a:srgbClr val="374151"/>
                </a:solidFill>
                <a:effectLst/>
                <a:latin typeface="Söhne"/>
              </a:rPr>
              <a:t> - Data that has been processed, organized, or presented with context to make it meaningful and useful.</a:t>
            </a:r>
          </a:p>
          <a:p>
            <a:pPr algn="l">
              <a:buFont typeface="Arial" panose="020B0604020202020204" pitchFamily="34" charset="0"/>
              <a:buChar char="•"/>
            </a:pPr>
            <a:r>
              <a:rPr lang="en-US" b="1" i="0" dirty="0">
                <a:solidFill>
                  <a:srgbClr val="374151"/>
                </a:solidFill>
                <a:effectLst/>
                <a:latin typeface="Söhne"/>
              </a:rPr>
              <a:t>Difference Between Data and Information</a:t>
            </a:r>
            <a:r>
              <a:rPr lang="en-US" b="0" i="0" dirty="0">
                <a:solidFill>
                  <a:srgbClr val="374151"/>
                </a:solidFill>
                <a:effectLst/>
                <a:latin typeface="Söhne"/>
              </a:rPr>
              <a:t> - Information is derived from data; it's what you get when data is interpreted and given meaning through analysis.</a:t>
            </a:r>
          </a:p>
          <a:p>
            <a:pPr algn="l">
              <a:buFont typeface="Arial" panose="020B0604020202020204" pitchFamily="34" charset="0"/>
              <a:buChar char="•"/>
            </a:pPr>
            <a:r>
              <a:rPr lang="en-US" b="1" i="0" dirty="0">
                <a:solidFill>
                  <a:srgbClr val="374151"/>
                </a:solidFill>
                <a:effectLst/>
                <a:latin typeface="Söhne"/>
              </a:rPr>
              <a:t>Turning Data into Information</a:t>
            </a:r>
            <a:r>
              <a:rPr lang="en-US" b="0" i="0" dirty="0">
                <a:solidFill>
                  <a:srgbClr val="374151"/>
                </a:solidFill>
                <a:effectLst/>
                <a:latin typeface="Söhne"/>
              </a:rPr>
              <a:t> - Involves processing and analyzing data to extract insights or knowledge that informs decisions or understanding.</a:t>
            </a:r>
          </a:p>
          <a:p>
            <a:pPr algn="l">
              <a:buFont typeface="Arial" panose="020B0604020202020204" pitchFamily="34" charset="0"/>
              <a:buChar char="•"/>
            </a:pPr>
            <a:r>
              <a:rPr lang="en-US" b="1" i="0" dirty="0">
                <a:solidFill>
                  <a:srgbClr val="374151"/>
                </a:solidFill>
                <a:effectLst/>
                <a:latin typeface="Söhne"/>
              </a:rPr>
              <a:t>Spatially Enabling Data</a:t>
            </a:r>
            <a:r>
              <a:rPr lang="en-US" b="0" i="0" dirty="0">
                <a:solidFill>
                  <a:srgbClr val="374151"/>
                </a:solidFill>
                <a:effectLst/>
                <a:latin typeface="Söhne"/>
              </a:rPr>
              <a:t> - Refers to adding geographical identifiers to data, such as coordinates or addresses, making it possible to map and analyze in a GIS.</a:t>
            </a:r>
          </a:p>
          <a:p>
            <a:pPr algn="l">
              <a:buFont typeface="Arial" panose="020B0604020202020204" pitchFamily="34" charset="0"/>
              <a:buChar char="•"/>
            </a:pPr>
            <a:r>
              <a:rPr lang="en-US" b="1" i="0" dirty="0">
                <a:solidFill>
                  <a:srgbClr val="374151"/>
                </a:solidFill>
                <a:effectLst/>
                <a:latin typeface="Söhne"/>
              </a:rPr>
              <a:t>How Spatial Data Differs</a:t>
            </a:r>
            <a:r>
              <a:rPr lang="en-US" b="0" i="0" dirty="0">
                <a:solidFill>
                  <a:srgbClr val="374151"/>
                </a:solidFill>
                <a:effectLst/>
                <a:latin typeface="Söhne"/>
              </a:rPr>
              <a:t> - Spatial data is enhanced with geographical information, allowing for the visualization and analysis of data in relation to its location on the Earth's surface.</a:t>
            </a:r>
          </a:p>
          <a:p>
            <a:endParaRPr lang="en-US" dirty="0"/>
          </a:p>
        </p:txBody>
      </p:sp>
      <p:sp>
        <p:nvSpPr>
          <p:cNvPr id="4" name="Slide Number Placeholder 3"/>
          <p:cNvSpPr>
            <a:spLocks noGrp="1"/>
          </p:cNvSpPr>
          <p:nvPr>
            <p:ph type="sldNum" sz="quarter" idx="5"/>
          </p:nvPr>
        </p:nvSpPr>
        <p:spPr/>
        <p:txBody>
          <a:bodyPr/>
          <a:lstStyle/>
          <a:p>
            <a:fld id="{DD154D62-D7A5-D248-8B93-7A8623E1000B}" type="slidenum">
              <a:rPr lang="en-US" smtClean="0"/>
              <a:pPr/>
              <a:t>12</a:t>
            </a:fld>
            <a:endParaRPr lang="en-US"/>
          </a:p>
        </p:txBody>
      </p:sp>
    </p:spTree>
    <p:extLst>
      <p:ext uri="{BB962C8B-B14F-4D97-AF65-F5344CB8AC3E}">
        <p14:creationId xmlns:p14="http://schemas.microsoft.com/office/powerpoint/2010/main" val="2493402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40B77-A0BC-8814-6DC3-EFE693D8E1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EE5325-D817-36AF-BEF4-96CCAD56A9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35140D-2BA6-D82B-45A1-44E9BD733B93}"/>
              </a:ext>
            </a:extLst>
          </p:cNvPr>
          <p:cNvSpPr>
            <a:spLocks noGrp="1"/>
          </p:cNvSpPr>
          <p:nvPr>
            <p:ph type="body" idx="1"/>
          </p:nvPr>
        </p:nvSpPr>
        <p:spPr/>
        <p:txBody>
          <a:bodyPr/>
          <a:lstStyle/>
          <a:p>
            <a:pPr algn="l">
              <a:buFont typeface="Arial" panose="020B0604020202020204" pitchFamily="34" charset="0"/>
              <a:buChar char="•"/>
            </a:pPr>
            <a:r>
              <a:rPr lang="en-US" b="1" i="0" dirty="0">
                <a:solidFill>
                  <a:srgbClr val="374151"/>
                </a:solidFill>
                <a:effectLst/>
                <a:latin typeface="Söhne"/>
              </a:rPr>
              <a:t>What is Data?</a:t>
            </a:r>
            <a:r>
              <a:rPr lang="en-US" b="0" i="0" dirty="0">
                <a:solidFill>
                  <a:srgbClr val="374151"/>
                </a:solidFill>
                <a:effectLst/>
                <a:latin typeface="Söhne"/>
              </a:rPr>
              <a:t> - Raw, unprocessed facts and figures without context, like numbers, measurements, or observations.</a:t>
            </a:r>
          </a:p>
          <a:p>
            <a:pPr algn="l">
              <a:buFont typeface="Arial" panose="020B0604020202020204" pitchFamily="34" charset="0"/>
              <a:buChar char="•"/>
            </a:pPr>
            <a:r>
              <a:rPr lang="en-US" b="1" i="0" dirty="0">
                <a:solidFill>
                  <a:srgbClr val="374151"/>
                </a:solidFill>
                <a:effectLst/>
                <a:latin typeface="Söhne"/>
              </a:rPr>
              <a:t>What is Information?</a:t>
            </a:r>
            <a:r>
              <a:rPr lang="en-US" b="0" i="0" dirty="0">
                <a:solidFill>
                  <a:srgbClr val="374151"/>
                </a:solidFill>
                <a:effectLst/>
                <a:latin typeface="Söhne"/>
              </a:rPr>
              <a:t> - Data that has been processed, organized, or presented with context to make it meaningful and useful.</a:t>
            </a:r>
          </a:p>
          <a:p>
            <a:pPr algn="l">
              <a:buFont typeface="Arial" panose="020B0604020202020204" pitchFamily="34" charset="0"/>
              <a:buChar char="•"/>
            </a:pPr>
            <a:r>
              <a:rPr lang="en-US" b="1" i="0" dirty="0">
                <a:solidFill>
                  <a:srgbClr val="374151"/>
                </a:solidFill>
                <a:effectLst/>
                <a:latin typeface="Söhne"/>
              </a:rPr>
              <a:t>Difference Between Data and Information</a:t>
            </a:r>
            <a:r>
              <a:rPr lang="en-US" b="0" i="0" dirty="0">
                <a:solidFill>
                  <a:srgbClr val="374151"/>
                </a:solidFill>
                <a:effectLst/>
                <a:latin typeface="Söhne"/>
              </a:rPr>
              <a:t> - Information is derived from data; it's what you get when data is interpreted and given meaning through analysis.</a:t>
            </a:r>
          </a:p>
          <a:p>
            <a:pPr algn="l">
              <a:buFont typeface="Arial" panose="020B0604020202020204" pitchFamily="34" charset="0"/>
              <a:buChar char="•"/>
            </a:pPr>
            <a:r>
              <a:rPr lang="en-US" b="1" i="0" dirty="0">
                <a:solidFill>
                  <a:srgbClr val="374151"/>
                </a:solidFill>
                <a:effectLst/>
                <a:latin typeface="Söhne"/>
              </a:rPr>
              <a:t>Turning Data into Information</a:t>
            </a:r>
            <a:r>
              <a:rPr lang="en-US" b="0" i="0" dirty="0">
                <a:solidFill>
                  <a:srgbClr val="374151"/>
                </a:solidFill>
                <a:effectLst/>
                <a:latin typeface="Söhne"/>
              </a:rPr>
              <a:t> - Involves processing and analyzing data to extract insights or knowledge that informs decisions or understanding.</a:t>
            </a:r>
          </a:p>
          <a:p>
            <a:pPr algn="l">
              <a:buFont typeface="Arial" panose="020B0604020202020204" pitchFamily="34" charset="0"/>
              <a:buChar char="•"/>
            </a:pPr>
            <a:r>
              <a:rPr lang="en-US" b="1" i="0" dirty="0">
                <a:solidFill>
                  <a:srgbClr val="374151"/>
                </a:solidFill>
                <a:effectLst/>
                <a:latin typeface="Söhne"/>
              </a:rPr>
              <a:t>Spatially Enabling Data</a:t>
            </a:r>
            <a:r>
              <a:rPr lang="en-US" b="0" i="0" dirty="0">
                <a:solidFill>
                  <a:srgbClr val="374151"/>
                </a:solidFill>
                <a:effectLst/>
                <a:latin typeface="Söhne"/>
              </a:rPr>
              <a:t> - Refers to adding geographical identifiers to data, such as coordinates or addresses, making it possible to map and analyze in a GIS.</a:t>
            </a:r>
          </a:p>
          <a:p>
            <a:pPr algn="l">
              <a:buFont typeface="Arial" panose="020B0604020202020204" pitchFamily="34" charset="0"/>
              <a:buChar char="•"/>
            </a:pPr>
            <a:r>
              <a:rPr lang="en-US" b="1" i="0" dirty="0">
                <a:solidFill>
                  <a:srgbClr val="374151"/>
                </a:solidFill>
                <a:effectLst/>
                <a:latin typeface="Söhne"/>
              </a:rPr>
              <a:t>How Spatial Data Differs</a:t>
            </a:r>
            <a:r>
              <a:rPr lang="en-US" b="0" i="0" dirty="0">
                <a:solidFill>
                  <a:srgbClr val="374151"/>
                </a:solidFill>
                <a:effectLst/>
                <a:latin typeface="Söhne"/>
              </a:rPr>
              <a:t> - Spatial data is enhanced with geographical information, allowing for the visualization and analysis of data in relation to its location on the Earth's surface.</a:t>
            </a:r>
          </a:p>
          <a:p>
            <a:endParaRPr lang="en-US" dirty="0"/>
          </a:p>
        </p:txBody>
      </p:sp>
      <p:sp>
        <p:nvSpPr>
          <p:cNvPr id="4" name="Slide Number Placeholder 3">
            <a:extLst>
              <a:ext uri="{FF2B5EF4-FFF2-40B4-BE49-F238E27FC236}">
                <a16:creationId xmlns:a16="http://schemas.microsoft.com/office/drawing/2014/main" id="{93C6DC64-151E-5FEC-55A1-A46AC9B3020C}"/>
              </a:ext>
            </a:extLst>
          </p:cNvPr>
          <p:cNvSpPr>
            <a:spLocks noGrp="1"/>
          </p:cNvSpPr>
          <p:nvPr>
            <p:ph type="sldNum" sz="quarter" idx="5"/>
          </p:nvPr>
        </p:nvSpPr>
        <p:spPr/>
        <p:txBody>
          <a:bodyPr/>
          <a:lstStyle/>
          <a:p>
            <a:fld id="{DD154D62-D7A5-D248-8B93-7A8623E1000B}" type="slidenum">
              <a:rPr lang="en-US" smtClean="0"/>
              <a:pPr/>
              <a:t>13</a:t>
            </a:fld>
            <a:endParaRPr lang="en-US"/>
          </a:p>
        </p:txBody>
      </p:sp>
    </p:spTree>
    <p:extLst>
      <p:ext uri="{BB962C8B-B14F-4D97-AF65-F5344CB8AC3E}">
        <p14:creationId xmlns:p14="http://schemas.microsoft.com/office/powerpoint/2010/main" val="3646951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251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5871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TextBox 9"/>
          <p:cNvSpPr txBox="1"/>
          <p:nvPr userDrawn="1"/>
        </p:nvSpPr>
        <p:spPr>
          <a:xfrm>
            <a:off x="358759" y="6611159"/>
            <a:ext cx="7226024" cy="230832"/>
          </a:xfrm>
          <a:prstGeom prst="rect">
            <a:avLst/>
          </a:prstGeom>
          <a:noFill/>
          <a:ln w="12700" cap="sq" cmpd="sng">
            <a:noFill/>
            <a:prstDash val="solid"/>
          </a:ln>
        </p:spPr>
        <p:txBody>
          <a:bodyPr wrap="square" rtlCol="0" anchor="t" anchorCtr="0">
            <a:spAutoFit/>
          </a:bodyPr>
          <a:lstStyle/>
          <a:p>
            <a:r>
              <a:rPr lang="en-US" sz="900" b="0" i="1">
                <a:solidFill>
                  <a:schemeClr val="bg1"/>
                </a:solidFill>
                <a:latin typeface="Arial"/>
                <a:cs typeface="Arial"/>
              </a:rPr>
              <a:t>Photo</a:t>
            </a:r>
            <a:r>
              <a:rPr lang="en-US" sz="900" b="0" i="1" baseline="0">
                <a:solidFill>
                  <a:schemeClr val="bg1"/>
                </a:solidFill>
                <a:latin typeface="Arial"/>
                <a:cs typeface="Arial"/>
              </a:rPr>
              <a:t> Credit Goes Here</a:t>
            </a:r>
            <a:endParaRPr lang="en-US" sz="900" b="0" i="1">
              <a:solidFill>
                <a:schemeClr val="bg1"/>
              </a:solidFill>
              <a:latin typeface="Arial"/>
              <a:cs typeface="Arial"/>
            </a:endParaRPr>
          </a:p>
        </p:txBody>
      </p:sp>
      <p:sp>
        <p:nvSpPr>
          <p:cNvPr id="15" name="Text Placeholder 14"/>
          <p:cNvSpPr>
            <a:spLocks noGrp="1"/>
          </p:cNvSpPr>
          <p:nvPr>
            <p:ph type="body" sz="quarter" idx="12" hasCustomPrompt="1"/>
          </p:nvPr>
        </p:nvSpPr>
        <p:spPr>
          <a:xfrm>
            <a:off x="462858" y="5723098"/>
            <a:ext cx="5022850" cy="260350"/>
          </a:xfrm>
          <a:prstGeom prst="rect">
            <a:avLst/>
          </a:prstGeom>
        </p:spPr>
        <p:txBody>
          <a:bodyPr/>
          <a:lstStyle>
            <a:lvl1pPr marL="0" indent="0">
              <a:buNone/>
              <a:defRPr sz="1000" i="1" baseline="0">
                <a:solidFill>
                  <a:schemeClr val="bg1"/>
                </a:solidFill>
                <a:latin typeface="Gill Sans MT" panose="020B0502020104020203" pitchFamily="34" charset="0"/>
                <a:cs typeface="Arial" panose="020B0604020202020204" pitchFamily="34" charset="0"/>
              </a:defRPr>
            </a:lvl1pPr>
          </a:lstStyle>
          <a:p>
            <a:pPr lvl="0"/>
            <a:r>
              <a:rPr lang="en-US"/>
              <a:t>Photo credit: Name/Organization</a:t>
            </a:r>
          </a:p>
        </p:txBody>
      </p:sp>
      <p:sp>
        <p:nvSpPr>
          <p:cNvPr id="17" name="Text Placeholder 16"/>
          <p:cNvSpPr>
            <a:spLocks noGrp="1"/>
          </p:cNvSpPr>
          <p:nvPr>
            <p:ph type="body" sz="quarter" idx="13" hasCustomPrompt="1"/>
          </p:nvPr>
        </p:nvSpPr>
        <p:spPr>
          <a:xfrm>
            <a:off x="452440" y="5175085"/>
            <a:ext cx="8186737" cy="268287"/>
          </a:xfrm>
          <a:prstGeom prst="rect">
            <a:avLst/>
          </a:prstGeom>
        </p:spPr>
        <p:txBody>
          <a:bodyPr/>
          <a:lstStyle>
            <a:lvl1pPr marL="0" indent="0">
              <a:buNone/>
              <a:defRPr sz="1500" b="1" baseline="0">
                <a:solidFill>
                  <a:schemeClr val="bg1"/>
                </a:solidFill>
                <a:latin typeface="Gill Sans MT" panose="020B0502020104020203" pitchFamily="34" charset="0"/>
                <a:cs typeface="Arial" panose="020B0604020202020204" pitchFamily="34" charset="0"/>
              </a:defRPr>
            </a:lvl1pPr>
          </a:lstStyle>
          <a:p>
            <a:pPr lvl="0"/>
            <a:r>
              <a:rPr lang="en-US"/>
              <a:t>Subhead goes here</a:t>
            </a:r>
          </a:p>
        </p:txBody>
      </p:sp>
      <p:sp>
        <p:nvSpPr>
          <p:cNvPr id="19" name="Text Placeholder 18"/>
          <p:cNvSpPr>
            <a:spLocks noGrp="1"/>
          </p:cNvSpPr>
          <p:nvPr>
            <p:ph type="body" sz="quarter" idx="14" hasCustomPrompt="1"/>
          </p:nvPr>
        </p:nvSpPr>
        <p:spPr>
          <a:xfrm>
            <a:off x="1000920" y="2233612"/>
            <a:ext cx="7089775" cy="1195388"/>
          </a:xfrm>
          <a:prstGeom prst="rect">
            <a:avLst/>
          </a:prstGeom>
        </p:spPr>
        <p:txBody>
          <a:bodyPr/>
          <a:lstStyle>
            <a:lvl1pPr marL="0" indent="0" algn="ctr">
              <a:buNone/>
              <a:defRPr sz="3400" baseline="0">
                <a:solidFill>
                  <a:schemeClr val="bg1">
                    <a:lumMod val="85000"/>
                  </a:schemeClr>
                </a:solidFill>
                <a:latin typeface="Gill Sans MT" panose="020B0502020104020203" pitchFamily="34" charset="0"/>
                <a:cs typeface="Arial" panose="020B0604020202020204" pitchFamily="34" charset="0"/>
              </a:defRPr>
            </a:lvl1pPr>
          </a:lstStyle>
          <a:p>
            <a:pPr lvl="0"/>
            <a:r>
              <a:rPr lang="en-US"/>
              <a:t>TITLE OF PRESENTATION GOES HERE AND HERE</a:t>
            </a:r>
          </a:p>
        </p:txBody>
      </p:sp>
    </p:spTree>
    <p:extLst>
      <p:ext uri="{BB962C8B-B14F-4D97-AF65-F5344CB8AC3E}">
        <p14:creationId xmlns:p14="http://schemas.microsoft.com/office/powerpoint/2010/main" val="2099622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branded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80560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and Left Justified Text">
    <p:spTree>
      <p:nvGrpSpPr>
        <p:cNvPr id="1" name=""/>
        <p:cNvGrpSpPr/>
        <p:nvPr/>
      </p:nvGrpSpPr>
      <p:grpSpPr>
        <a:xfrm>
          <a:off x="0" y="0"/>
          <a:ext cx="0" cy="0"/>
          <a:chOff x="0" y="0"/>
          <a:chExt cx="0" cy="0"/>
        </a:xfrm>
      </p:grpSpPr>
      <p:sp>
        <p:nvSpPr>
          <p:cNvPr id="4" name="Title 1"/>
          <p:cNvSpPr>
            <a:spLocks noGrp="1"/>
          </p:cNvSpPr>
          <p:nvPr>
            <p:ph type="title" hasCustomPrompt="1"/>
          </p:nvPr>
        </p:nvSpPr>
        <p:spPr bwMode="auto">
          <a:xfrm>
            <a:off x="448041" y="1156445"/>
            <a:ext cx="8229600" cy="597049"/>
          </a:xfrm>
          <a:prstGeom prst="rect">
            <a:avLst/>
          </a:prstGeom>
          <a:noFill/>
          <a:ln w="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0" numCol="1" anchor="t" anchorCtr="0" compatLnSpc="1">
            <a:prstTxWarp prst="textNoShape">
              <a:avLst/>
            </a:prstTxWarp>
          </a:bodyPr>
          <a:lstStyle>
            <a:lvl1pPr>
              <a:defRPr sz="3200" cap="all" baseline="0">
                <a:solidFill>
                  <a:schemeClr val="accent3"/>
                </a:solidFill>
                <a:latin typeface="Gill Sans MT" panose="020B0502020104020203" pitchFamily="34" charset="0"/>
                <a:cs typeface="Arial" panose="020B0604020202020204" pitchFamily="34" charset="0"/>
              </a:defRPr>
            </a:lvl1pPr>
          </a:lstStyle>
          <a:p>
            <a:r>
              <a:rPr lang="en-US" altLang="en-US"/>
              <a:t>HEADER HERE</a:t>
            </a:r>
          </a:p>
        </p:txBody>
      </p:sp>
      <p:sp>
        <p:nvSpPr>
          <p:cNvPr id="8" name="Text Placeholder 7"/>
          <p:cNvSpPr>
            <a:spLocks noGrp="1"/>
          </p:cNvSpPr>
          <p:nvPr>
            <p:ph type="body" sz="quarter" idx="10"/>
          </p:nvPr>
        </p:nvSpPr>
        <p:spPr>
          <a:xfrm>
            <a:off x="484191" y="2087562"/>
            <a:ext cx="8229599" cy="3796001"/>
          </a:xfrm>
          <a:prstGeom prst="rect">
            <a:avLst/>
          </a:prstGeom>
        </p:spPr>
        <p:txBody>
          <a:bodyPr/>
          <a:lstStyle>
            <a:lvl1pPr marL="0" indent="0">
              <a:spcBef>
                <a:spcPts val="600"/>
              </a:spcBef>
              <a:spcAft>
                <a:spcPts val="600"/>
              </a:spcAft>
              <a:buNone/>
              <a:defRPr sz="1800">
                <a:latin typeface="Gill Sans MT" panose="020B0502020104020203" pitchFamily="34" charset="0"/>
                <a:cs typeface="Arial" panose="020B0604020202020204" pitchFamily="34" charset="0"/>
              </a:defRPr>
            </a:lvl1pPr>
            <a:lvl2pPr marL="457189" indent="0">
              <a:buNone/>
              <a:defRPr>
                <a:latin typeface="Arial" panose="020B0604020202020204" pitchFamily="34" charset="0"/>
                <a:cs typeface="Arial" panose="020B0604020202020204" pitchFamily="34" charset="0"/>
              </a:defRPr>
            </a:lvl2pPr>
            <a:lvl3pPr marL="914377" indent="0">
              <a:buNone/>
              <a:defRPr>
                <a:latin typeface="Arial" panose="020B0604020202020204" pitchFamily="34" charset="0"/>
                <a:cs typeface="Arial" panose="020B0604020202020204" pitchFamily="34" charset="0"/>
              </a:defRPr>
            </a:lvl3pPr>
            <a:lvl4pPr marL="1371566" indent="0">
              <a:buNone/>
              <a:defRPr>
                <a:latin typeface="Arial" panose="020B0604020202020204" pitchFamily="34" charset="0"/>
                <a:cs typeface="Arial" panose="020B0604020202020204" pitchFamily="34" charset="0"/>
              </a:defRPr>
            </a:lvl4pPr>
            <a:lvl5pPr marL="1828754" indent="0">
              <a:buNone/>
              <a:defRPr>
                <a:latin typeface="Arial" panose="020B0604020202020204" pitchFamily="34" charset="0"/>
                <a:cs typeface="Arial" panose="020B0604020202020204" pitchFamily="34" charset="0"/>
              </a:defRPr>
            </a:lvl5pPr>
          </a:lstStyle>
          <a:p>
            <a:pPr lvl="0"/>
            <a:r>
              <a:rPr lang="en-US"/>
              <a:t>Click to edit Master text styles</a:t>
            </a:r>
          </a:p>
          <a:p>
            <a:pPr lvl="0"/>
            <a:endParaRPr lang="en-US"/>
          </a:p>
        </p:txBody>
      </p:sp>
    </p:spTree>
    <p:extLst>
      <p:ext uri="{BB962C8B-B14F-4D97-AF65-F5344CB8AC3E}">
        <p14:creationId xmlns:p14="http://schemas.microsoft.com/office/powerpoint/2010/main" val="1089391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and bulleted list">
    <p:spTree>
      <p:nvGrpSpPr>
        <p:cNvPr id="1" name=""/>
        <p:cNvGrpSpPr/>
        <p:nvPr/>
      </p:nvGrpSpPr>
      <p:grpSpPr>
        <a:xfrm>
          <a:off x="0" y="0"/>
          <a:ext cx="0" cy="0"/>
          <a:chOff x="0" y="0"/>
          <a:chExt cx="0" cy="0"/>
        </a:xfrm>
      </p:grpSpPr>
      <p:sp>
        <p:nvSpPr>
          <p:cNvPr id="3" name="Title 1"/>
          <p:cNvSpPr>
            <a:spLocks noGrp="1"/>
          </p:cNvSpPr>
          <p:nvPr>
            <p:ph type="title" hasCustomPrompt="1"/>
          </p:nvPr>
        </p:nvSpPr>
        <p:spPr bwMode="auto">
          <a:xfrm>
            <a:off x="448041" y="1156445"/>
            <a:ext cx="8229600" cy="59704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0" numCol="1" anchor="t" anchorCtr="0" compatLnSpc="1">
            <a:prstTxWarp prst="textNoShape">
              <a:avLst/>
            </a:prstTxWarp>
          </a:bodyPr>
          <a:lstStyle>
            <a:lvl1pPr>
              <a:defRPr sz="3200" cap="all" baseline="0">
                <a:solidFill>
                  <a:schemeClr val="accent3"/>
                </a:solidFill>
                <a:latin typeface="Gill Sans MT" panose="020B0502020104020203" pitchFamily="34" charset="0"/>
                <a:cs typeface="Arial" panose="020B0604020202020204" pitchFamily="34" charset="0"/>
              </a:defRPr>
            </a:lvl1pPr>
          </a:lstStyle>
          <a:p>
            <a:r>
              <a:rPr lang="en-US" altLang="en-US"/>
              <a:t>HEADER HERE</a:t>
            </a:r>
          </a:p>
        </p:txBody>
      </p:sp>
      <p:sp>
        <p:nvSpPr>
          <p:cNvPr id="4" name="Text Placeholder 7"/>
          <p:cNvSpPr>
            <a:spLocks noGrp="1"/>
          </p:cNvSpPr>
          <p:nvPr>
            <p:ph type="body" sz="quarter" idx="10"/>
          </p:nvPr>
        </p:nvSpPr>
        <p:spPr>
          <a:xfrm>
            <a:off x="448041" y="2087563"/>
            <a:ext cx="8265749" cy="3291840"/>
          </a:xfrm>
          <a:prstGeom prst="rect">
            <a:avLst/>
          </a:prstGeom>
        </p:spPr>
        <p:txBody>
          <a:bodyPr/>
          <a:lstStyle>
            <a:lvl1pPr marL="285750" marR="0" indent="-285750" algn="l" defTabSz="457189" rtl="0" eaLnBrk="1" fontAlgn="auto" latinLnBrk="0" hangingPunct="1">
              <a:lnSpc>
                <a:spcPct val="100000"/>
              </a:lnSpc>
              <a:spcBef>
                <a:spcPts val="600"/>
              </a:spcBef>
              <a:spcAft>
                <a:spcPts val="600"/>
              </a:spcAft>
              <a:buClrTx/>
              <a:buSzTx/>
              <a:buFont typeface="Arial" panose="020B0604020202020204" pitchFamily="34" charset="0"/>
              <a:buChar char="•"/>
              <a:tabLst/>
              <a:defRPr lang="en-US" sz="1800" kern="1200" dirty="0" smtClean="0">
                <a:solidFill>
                  <a:schemeClr val="tx1"/>
                </a:solidFill>
                <a:latin typeface="Gill Sans MT" panose="020B0502020104020203" pitchFamily="34" charset="0"/>
                <a:ea typeface="+mn-ea"/>
                <a:cs typeface="Arial"/>
              </a:defRPr>
            </a:lvl1pPr>
            <a:lvl2pPr marL="742939" indent="-285750">
              <a:buFont typeface="Wingdings" panose="05000000000000000000" pitchFamily="2" charset="2"/>
              <a:buChar char="§"/>
              <a:defRPr sz="1800">
                <a:latin typeface="Gill Sans MT" panose="020B0502020104020203" pitchFamily="34" charset="0"/>
                <a:cs typeface="Arial" panose="020B0604020202020204" pitchFamily="34" charset="0"/>
              </a:defRPr>
            </a:lvl2pPr>
            <a:lvl3pPr marL="914377" indent="0">
              <a:buNone/>
              <a:defRPr>
                <a:latin typeface="Arial" panose="020B0604020202020204" pitchFamily="34" charset="0"/>
                <a:cs typeface="Arial" panose="020B0604020202020204" pitchFamily="34" charset="0"/>
              </a:defRPr>
            </a:lvl3pPr>
            <a:lvl4pPr marL="1371566" indent="0">
              <a:buNone/>
              <a:defRPr>
                <a:latin typeface="Arial" panose="020B0604020202020204" pitchFamily="34" charset="0"/>
                <a:cs typeface="Arial" panose="020B0604020202020204" pitchFamily="34" charset="0"/>
              </a:defRPr>
            </a:lvl4pPr>
            <a:lvl5pPr marL="1828754" indent="0">
              <a:buNone/>
              <a:defRPr>
                <a:latin typeface="Arial" panose="020B0604020202020204" pitchFamily="34" charset="0"/>
                <a:cs typeface="Arial" panose="020B0604020202020204" pitchFamily="34" charset="0"/>
              </a:defRPr>
            </a:lvl5pPr>
          </a:lstStyle>
          <a:p>
            <a:pPr lvl="0"/>
            <a:r>
              <a:rPr lang="en-US" dirty="0"/>
              <a:t>Click to edit Master text styles</a:t>
            </a:r>
          </a:p>
          <a:p>
            <a:pPr lvl="1"/>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8579970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subhead, and bulleted list">
    <p:spTree>
      <p:nvGrpSpPr>
        <p:cNvPr id="1" name=""/>
        <p:cNvGrpSpPr/>
        <p:nvPr/>
      </p:nvGrpSpPr>
      <p:grpSpPr>
        <a:xfrm>
          <a:off x="0" y="0"/>
          <a:ext cx="0" cy="0"/>
          <a:chOff x="0" y="0"/>
          <a:chExt cx="0" cy="0"/>
        </a:xfrm>
      </p:grpSpPr>
      <p:sp>
        <p:nvSpPr>
          <p:cNvPr id="3" name="Title 1"/>
          <p:cNvSpPr>
            <a:spLocks noGrp="1"/>
          </p:cNvSpPr>
          <p:nvPr>
            <p:ph type="title" hasCustomPrompt="1"/>
          </p:nvPr>
        </p:nvSpPr>
        <p:spPr bwMode="auto">
          <a:xfrm>
            <a:off x="448041" y="1156445"/>
            <a:ext cx="8229600" cy="59704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0" numCol="1" anchor="t" anchorCtr="0" compatLnSpc="1">
            <a:prstTxWarp prst="textNoShape">
              <a:avLst/>
            </a:prstTxWarp>
          </a:bodyPr>
          <a:lstStyle>
            <a:lvl1pPr>
              <a:defRPr sz="3200" cap="all" baseline="0">
                <a:solidFill>
                  <a:schemeClr val="accent3"/>
                </a:solidFill>
                <a:latin typeface="Gill Sans MT" panose="020B0502020104020203" pitchFamily="34" charset="0"/>
                <a:cs typeface="Arial" panose="020B0604020202020204" pitchFamily="34" charset="0"/>
              </a:defRPr>
            </a:lvl1pPr>
          </a:lstStyle>
          <a:p>
            <a:r>
              <a:rPr lang="en-US" altLang="en-US"/>
              <a:t>HEADER HERE</a:t>
            </a:r>
          </a:p>
        </p:txBody>
      </p:sp>
      <p:sp>
        <p:nvSpPr>
          <p:cNvPr id="8" name="Text Placeholder 7"/>
          <p:cNvSpPr>
            <a:spLocks noGrp="1"/>
          </p:cNvSpPr>
          <p:nvPr>
            <p:ph type="body" sz="quarter" idx="10" hasCustomPrompt="1"/>
          </p:nvPr>
        </p:nvSpPr>
        <p:spPr>
          <a:xfrm>
            <a:off x="448041" y="2388787"/>
            <a:ext cx="8265749" cy="3291840"/>
          </a:xfrm>
          <a:prstGeom prst="rect">
            <a:avLst/>
          </a:prstGeom>
        </p:spPr>
        <p:txBody>
          <a:bodyPr/>
          <a:lstStyle>
            <a:lvl1pPr marL="285744" marR="0" indent="-285744" algn="l" defTabSz="457189" rtl="0" eaLnBrk="1" fontAlgn="auto" latinLnBrk="0" hangingPunct="1">
              <a:lnSpc>
                <a:spcPct val="100000"/>
              </a:lnSpc>
              <a:spcBef>
                <a:spcPts val="600"/>
              </a:spcBef>
              <a:spcAft>
                <a:spcPts val="600"/>
              </a:spcAft>
              <a:buClrTx/>
              <a:buSzTx/>
              <a:buFont typeface="Arial" panose="020B0604020202020204" pitchFamily="34" charset="0"/>
              <a:buChar char="•"/>
              <a:tabLst/>
              <a:defRPr lang="en-US" sz="1800" kern="1200" dirty="0" smtClean="0">
                <a:solidFill>
                  <a:schemeClr val="tx1"/>
                </a:solidFill>
                <a:latin typeface="Gill Sans MT" panose="020B0502020104020203" pitchFamily="34" charset="0"/>
                <a:ea typeface="+mn-ea"/>
                <a:cs typeface="Arial"/>
              </a:defRPr>
            </a:lvl1pPr>
            <a:lvl2pPr marL="742939" indent="-285750">
              <a:buFont typeface="Wingdings" panose="05000000000000000000" pitchFamily="2" charset="2"/>
              <a:buChar char="§"/>
              <a:defRPr sz="1800">
                <a:latin typeface="Gill Sans MT" panose="020B0502020104020203" pitchFamily="34" charset="0"/>
                <a:cs typeface="Arial" panose="020B0604020202020204" pitchFamily="34" charset="0"/>
              </a:defRPr>
            </a:lvl2pPr>
            <a:lvl3pPr marL="914377" indent="0">
              <a:buNone/>
              <a:defRPr>
                <a:latin typeface="Arial" panose="020B0604020202020204" pitchFamily="34" charset="0"/>
                <a:cs typeface="Arial" panose="020B0604020202020204" pitchFamily="34" charset="0"/>
              </a:defRPr>
            </a:lvl3pPr>
            <a:lvl4pPr marL="1371566" indent="0">
              <a:buNone/>
              <a:defRPr>
                <a:latin typeface="Arial" panose="020B0604020202020204" pitchFamily="34" charset="0"/>
                <a:cs typeface="Arial" panose="020B0604020202020204" pitchFamily="34" charset="0"/>
              </a:defRPr>
            </a:lvl4pPr>
            <a:lvl5pPr marL="1828754" indent="0">
              <a:buNone/>
              <a:defRPr>
                <a:latin typeface="Arial" panose="020B0604020202020204" pitchFamily="34" charset="0"/>
                <a:cs typeface="Arial" panose="020B0604020202020204" pitchFamily="34" charset="0"/>
              </a:defRPr>
            </a:lvl5pPr>
          </a:lstStyle>
          <a:p>
            <a:pPr lvl="0"/>
            <a:r>
              <a:rPr lang="en-US" dirty="0"/>
              <a:t>Hello</a:t>
            </a:r>
          </a:p>
          <a:p>
            <a:pPr lvl="1"/>
            <a:r>
              <a:rPr lang="en-US" dirty="0"/>
              <a:t>Hello</a:t>
            </a:r>
          </a:p>
          <a:p>
            <a:pPr lvl="1"/>
            <a:endParaRPr lang="en-US" dirty="0"/>
          </a:p>
          <a:p>
            <a:pPr lvl="1"/>
            <a:endParaRPr lang="en-US" dirty="0"/>
          </a:p>
          <a:p>
            <a:pPr lvl="1"/>
            <a:endParaRPr lang="en-US" dirty="0"/>
          </a:p>
          <a:p>
            <a:pPr lvl="0"/>
            <a:endParaRPr lang="en-US" dirty="0"/>
          </a:p>
          <a:p>
            <a:pPr lvl="0"/>
            <a:endParaRPr lang="en-US" dirty="0"/>
          </a:p>
          <a:p>
            <a:pPr lvl="0"/>
            <a:endParaRPr lang="en-US" dirty="0"/>
          </a:p>
        </p:txBody>
      </p:sp>
      <p:sp>
        <p:nvSpPr>
          <p:cNvPr id="14" name="Text Placeholder 13"/>
          <p:cNvSpPr>
            <a:spLocks noGrp="1"/>
          </p:cNvSpPr>
          <p:nvPr>
            <p:ph type="body" sz="quarter" idx="11" hasCustomPrompt="1"/>
          </p:nvPr>
        </p:nvSpPr>
        <p:spPr>
          <a:xfrm>
            <a:off x="440276" y="1903417"/>
            <a:ext cx="8273513" cy="452437"/>
          </a:xfrm>
          <a:prstGeom prst="rect">
            <a:avLst/>
          </a:prstGeom>
        </p:spPr>
        <p:txBody>
          <a:bodyPr/>
          <a:lstStyle>
            <a:lvl1pPr marL="0" indent="0">
              <a:buNone/>
              <a:defRPr sz="2100" b="1" baseline="0">
                <a:solidFill>
                  <a:schemeClr val="accent3"/>
                </a:solidFill>
                <a:latin typeface="Gill Sans MT" panose="020B0502020104020203" pitchFamily="34" charset="0"/>
                <a:cs typeface="Arial" panose="020B0604020202020204" pitchFamily="34" charset="0"/>
              </a:defRPr>
            </a:lvl1pPr>
          </a:lstStyle>
          <a:p>
            <a:pPr lvl="0"/>
            <a:r>
              <a:rPr lang="en-US"/>
              <a:t>Subhead goes here</a:t>
            </a:r>
          </a:p>
        </p:txBody>
      </p:sp>
    </p:spTree>
    <p:extLst>
      <p:ext uri="{BB962C8B-B14F-4D97-AF65-F5344CB8AC3E}">
        <p14:creationId xmlns:p14="http://schemas.microsoft.com/office/powerpoint/2010/main" val="2749483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bulleted list, and photo">
    <p:spTree>
      <p:nvGrpSpPr>
        <p:cNvPr id="1" name=""/>
        <p:cNvGrpSpPr/>
        <p:nvPr/>
      </p:nvGrpSpPr>
      <p:grpSpPr>
        <a:xfrm>
          <a:off x="0" y="0"/>
          <a:ext cx="0" cy="0"/>
          <a:chOff x="0" y="0"/>
          <a:chExt cx="0" cy="0"/>
        </a:xfrm>
      </p:grpSpPr>
      <p:sp>
        <p:nvSpPr>
          <p:cNvPr id="4" name="Title 1"/>
          <p:cNvSpPr>
            <a:spLocks noGrp="1"/>
          </p:cNvSpPr>
          <p:nvPr>
            <p:ph type="title" hasCustomPrompt="1"/>
          </p:nvPr>
        </p:nvSpPr>
        <p:spPr bwMode="auto">
          <a:xfrm>
            <a:off x="448041" y="1156445"/>
            <a:ext cx="8229600" cy="59704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0" numCol="1" anchor="t" anchorCtr="0" compatLnSpc="1">
            <a:prstTxWarp prst="textNoShape">
              <a:avLst/>
            </a:prstTxWarp>
          </a:bodyPr>
          <a:lstStyle>
            <a:lvl1pPr>
              <a:defRPr sz="3200" cap="all" baseline="0">
                <a:solidFill>
                  <a:schemeClr val="accent3"/>
                </a:solidFill>
                <a:latin typeface="Gill Sans MT" panose="020B0502020104020203" pitchFamily="34" charset="0"/>
                <a:cs typeface="Arial" panose="020B0604020202020204" pitchFamily="34" charset="0"/>
              </a:defRPr>
            </a:lvl1pPr>
          </a:lstStyle>
          <a:p>
            <a:r>
              <a:rPr lang="en-US" altLang="en-US"/>
              <a:t>HEADER HERE</a:t>
            </a:r>
          </a:p>
        </p:txBody>
      </p:sp>
      <p:sp>
        <p:nvSpPr>
          <p:cNvPr id="8" name="Text Placeholder 7"/>
          <p:cNvSpPr>
            <a:spLocks noGrp="1"/>
          </p:cNvSpPr>
          <p:nvPr>
            <p:ph type="body" sz="quarter" idx="10"/>
          </p:nvPr>
        </p:nvSpPr>
        <p:spPr>
          <a:xfrm>
            <a:off x="448041" y="2205038"/>
            <a:ext cx="4522422" cy="3840162"/>
          </a:xfrm>
          <a:prstGeom prst="rect">
            <a:avLst/>
          </a:prstGeom>
        </p:spPr>
        <p:txBody>
          <a:bodyPr/>
          <a:lstStyle>
            <a:lvl1pPr>
              <a:spcBef>
                <a:spcPts val="600"/>
              </a:spcBef>
              <a:spcAft>
                <a:spcPts val="600"/>
              </a:spcAft>
              <a:defRPr sz="1800">
                <a:latin typeface="Gill Sans MT" panose="020B0502020104020203" pitchFamily="34" charset="0"/>
                <a:cs typeface="Arial" panose="020B0604020202020204" pitchFamily="34" charset="0"/>
              </a:defRPr>
            </a:lvl1pPr>
            <a:lvl2pPr marL="742938" indent="-285750">
              <a:buFont typeface="Wingdings" panose="05000000000000000000" pitchFamily="2" charset="2"/>
              <a:buChar char="§"/>
              <a:defRPr sz="1800">
                <a:latin typeface="Gill Sans MT" panose="020B0502020104020203" pitchFamily="34" charset="0"/>
              </a:defRPr>
            </a:lvl2pPr>
          </a:lstStyle>
          <a:p>
            <a:pPr lvl="0"/>
            <a:r>
              <a:rPr lang="en-US" dirty="0"/>
              <a:t>Click to edit Master</a:t>
            </a:r>
          </a:p>
          <a:p>
            <a:pPr lvl="1"/>
            <a:endParaRPr lang="en-US" dirty="0"/>
          </a:p>
          <a:p>
            <a:pPr lvl="1"/>
            <a:endParaRPr lang="en-US" dirty="0"/>
          </a:p>
        </p:txBody>
      </p:sp>
      <p:sp>
        <p:nvSpPr>
          <p:cNvPr id="10" name="Picture Placeholder 9"/>
          <p:cNvSpPr>
            <a:spLocks noGrp="1"/>
          </p:cNvSpPr>
          <p:nvPr>
            <p:ph type="pic" sz="quarter" idx="11"/>
          </p:nvPr>
        </p:nvSpPr>
        <p:spPr>
          <a:xfrm>
            <a:off x="5325018" y="2204869"/>
            <a:ext cx="3344862" cy="3862444"/>
          </a:xfrm>
          <a:prstGeom prst="rect">
            <a:avLst/>
          </a:prstGeom>
        </p:spPr>
        <p:txBody>
          <a:bodyPr/>
          <a:lstStyle>
            <a:lvl1pPr>
              <a:defRPr>
                <a:latin typeface="Gill Sans MT" panose="020B0502020104020203" pitchFamily="34" charset="0"/>
              </a:defRPr>
            </a:lvl1pPr>
          </a:lstStyle>
          <a:p>
            <a:endParaRPr lang="en-US"/>
          </a:p>
        </p:txBody>
      </p:sp>
    </p:spTree>
    <p:extLst>
      <p:ext uri="{BB962C8B-B14F-4D97-AF65-F5344CB8AC3E}">
        <p14:creationId xmlns:p14="http://schemas.microsoft.com/office/powerpoint/2010/main" val="3257799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subhead in parens, bulleted list">
    <p:spTree>
      <p:nvGrpSpPr>
        <p:cNvPr id="1" name=""/>
        <p:cNvGrpSpPr/>
        <p:nvPr/>
      </p:nvGrpSpPr>
      <p:grpSpPr>
        <a:xfrm>
          <a:off x="0" y="0"/>
          <a:ext cx="0" cy="0"/>
          <a:chOff x="0" y="0"/>
          <a:chExt cx="0" cy="0"/>
        </a:xfrm>
      </p:grpSpPr>
      <p:sp>
        <p:nvSpPr>
          <p:cNvPr id="11" name="Text Placeholder 7"/>
          <p:cNvSpPr>
            <a:spLocks noGrp="1"/>
          </p:cNvSpPr>
          <p:nvPr>
            <p:ph type="body" sz="quarter" idx="10"/>
          </p:nvPr>
        </p:nvSpPr>
        <p:spPr>
          <a:xfrm>
            <a:off x="448042" y="2388787"/>
            <a:ext cx="8229600" cy="3291840"/>
          </a:xfrm>
          <a:prstGeom prst="rect">
            <a:avLst/>
          </a:prstGeom>
        </p:spPr>
        <p:txBody>
          <a:bodyPr/>
          <a:lstStyle>
            <a:lvl1pPr marL="285744" indent="-285744">
              <a:spcBef>
                <a:spcPts val="600"/>
              </a:spcBef>
              <a:spcAft>
                <a:spcPts val="600"/>
              </a:spcAft>
              <a:buFont typeface="Arial" panose="020B0604020202020204" pitchFamily="34" charset="0"/>
              <a:buChar char="•"/>
              <a:defRPr sz="1800">
                <a:latin typeface="Gill Sans MT" panose="020B0502020104020203" pitchFamily="34" charset="0"/>
                <a:cs typeface="Arial" panose="020B0604020202020204" pitchFamily="34" charset="0"/>
              </a:defRPr>
            </a:lvl1pPr>
            <a:lvl2pPr marL="742939" indent="-285750">
              <a:buFont typeface="Arial" panose="020B0604020202020204" pitchFamily="34" charset="0"/>
              <a:buChar char="•"/>
              <a:defRPr sz="1800">
                <a:latin typeface="Gill Sans MT" panose="020B0502020104020203" pitchFamily="34" charset="0"/>
                <a:cs typeface="Arial" panose="020B0604020202020204" pitchFamily="34" charset="0"/>
              </a:defRPr>
            </a:lvl2pPr>
            <a:lvl3pPr marL="914377" indent="0">
              <a:buNone/>
              <a:defRPr>
                <a:latin typeface="Arial" panose="020B0604020202020204" pitchFamily="34" charset="0"/>
                <a:cs typeface="Arial" panose="020B0604020202020204" pitchFamily="34" charset="0"/>
              </a:defRPr>
            </a:lvl3pPr>
            <a:lvl4pPr marL="1371566" indent="0">
              <a:buNone/>
              <a:defRPr>
                <a:latin typeface="Arial" panose="020B0604020202020204" pitchFamily="34" charset="0"/>
                <a:cs typeface="Arial" panose="020B0604020202020204" pitchFamily="34" charset="0"/>
              </a:defRPr>
            </a:lvl4pPr>
            <a:lvl5pPr marL="1828754" indent="0">
              <a:buNone/>
              <a:defRPr>
                <a:latin typeface="Arial" panose="020B0604020202020204" pitchFamily="34" charset="0"/>
                <a:cs typeface="Arial" panose="020B0604020202020204" pitchFamily="34" charset="0"/>
              </a:defRPr>
            </a:lvl5pPr>
          </a:lstStyle>
          <a:p>
            <a:pPr lvl="0"/>
            <a:r>
              <a:rPr lang="en-US" dirty="0"/>
              <a:t>Click to edit Master text styles</a:t>
            </a:r>
          </a:p>
          <a:p>
            <a:pPr lvl="1"/>
            <a:endParaRPr lang="en-US" dirty="0"/>
          </a:p>
          <a:p>
            <a:pPr lvl="1"/>
            <a:endParaRPr lang="en-US" dirty="0"/>
          </a:p>
          <a:p>
            <a:pPr lvl="0"/>
            <a:endParaRPr lang="en-US" dirty="0"/>
          </a:p>
        </p:txBody>
      </p:sp>
      <p:sp>
        <p:nvSpPr>
          <p:cNvPr id="13" name="Title 1"/>
          <p:cNvSpPr>
            <a:spLocks noGrp="1"/>
          </p:cNvSpPr>
          <p:nvPr>
            <p:ph type="title" hasCustomPrompt="1"/>
          </p:nvPr>
        </p:nvSpPr>
        <p:spPr bwMode="auto">
          <a:xfrm>
            <a:off x="448041" y="1156445"/>
            <a:ext cx="8229600" cy="59704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0" numCol="1" anchor="t" anchorCtr="0" compatLnSpc="1">
            <a:prstTxWarp prst="textNoShape">
              <a:avLst/>
            </a:prstTxWarp>
          </a:bodyPr>
          <a:lstStyle>
            <a:lvl1pPr>
              <a:defRPr sz="3200" cap="all" baseline="0">
                <a:solidFill>
                  <a:srgbClr val="D37D28"/>
                </a:solidFill>
                <a:latin typeface="Gill Sans MT" panose="020B0502020104020203" pitchFamily="34" charset="0"/>
                <a:cs typeface="Arial" panose="020B0604020202020204" pitchFamily="34" charset="0"/>
              </a:defRPr>
            </a:lvl1pPr>
          </a:lstStyle>
          <a:p>
            <a:r>
              <a:rPr lang="en-US" altLang="en-US"/>
              <a:t>HEADER HERE</a:t>
            </a:r>
          </a:p>
        </p:txBody>
      </p:sp>
    </p:spTree>
    <p:extLst>
      <p:ext uri="{BB962C8B-B14F-4D97-AF65-F5344CB8AC3E}">
        <p14:creationId xmlns:p14="http://schemas.microsoft.com/office/powerpoint/2010/main" val="1339460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eed the Future-only branded blank">
    <p:spTree>
      <p:nvGrpSpPr>
        <p:cNvPr id="1" name=""/>
        <p:cNvGrpSpPr/>
        <p:nvPr/>
      </p:nvGrpSpPr>
      <p:grpSpPr>
        <a:xfrm>
          <a:off x="0" y="0"/>
          <a:ext cx="0" cy="0"/>
          <a:chOff x="0" y="0"/>
          <a:chExt cx="0" cy="0"/>
        </a:xfrm>
      </p:grpSpPr>
      <p:sp>
        <p:nvSpPr>
          <p:cNvPr id="2" name="Title 1"/>
          <p:cNvSpPr>
            <a:spLocks noGrp="1"/>
          </p:cNvSpPr>
          <p:nvPr>
            <p:ph type="title" hasCustomPrompt="1"/>
          </p:nvPr>
        </p:nvSpPr>
        <p:spPr bwMode="auto">
          <a:xfrm>
            <a:off x="448041" y="1156445"/>
            <a:ext cx="8229600" cy="597049"/>
          </a:xfrm>
          <a:prstGeom prst="rect">
            <a:avLst/>
          </a:prstGeom>
          <a:noFill/>
          <a:ln w="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0" numCol="1" anchor="t" anchorCtr="0" compatLnSpc="1">
            <a:prstTxWarp prst="textNoShape">
              <a:avLst/>
            </a:prstTxWarp>
          </a:bodyPr>
          <a:lstStyle>
            <a:lvl1pPr>
              <a:defRPr sz="3200" cap="all" baseline="0">
                <a:solidFill>
                  <a:schemeClr val="accent3"/>
                </a:solidFill>
                <a:latin typeface="Gill Sans MT" panose="020B0502020104020203" pitchFamily="34" charset="0"/>
                <a:cs typeface="Arial" panose="020B0604020202020204" pitchFamily="34" charset="0"/>
              </a:defRPr>
            </a:lvl1pPr>
          </a:lstStyle>
          <a:p>
            <a:r>
              <a:rPr lang="en-US" altLang="en-US"/>
              <a:t>HEADER HERE</a:t>
            </a:r>
          </a:p>
        </p:txBody>
      </p:sp>
    </p:spTree>
    <p:extLst>
      <p:ext uri="{BB962C8B-B14F-4D97-AF65-F5344CB8AC3E}">
        <p14:creationId xmlns:p14="http://schemas.microsoft.com/office/powerpoint/2010/main" val="147745225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emf"/><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slideLayout" Target="../slideLayouts/slideLayout5.xml"/><Relationship Id="rId7"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 Id="rId9"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3.xml"/><Relationship Id="rId1"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4.xml"/><Relationship Id="rId1" Type="http://schemas.openxmlformats.org/officeDocument/2006/relationships/slideLayout" Target="../slideLayouts/slideLayout10.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4"/>
          <a:srcRect/>
          <a:stretch/>
        </p:blipFill>
        <p:spPr>
          <a:xfrm>
            <a:off x="117069" y="5942146"/>
            <a:ext cx="2354380" cy="915854"/>
          </a:xfrm>
          <a:prstGeom prst="rect">
            <a:avLst/>
          </a:prstGeom>
        </p:spPr>
      </p:pic>
      <p:sp>
        <p:nvSpPr>
          <p:cNvPr id="5" name="Rectangle 4"/>
          <p:cNvSpPr/>
          <p:nvPr userDrawn="1"/>
        </p:nvSpPr>
        <p:spPr>
          <a:xfrm>
            <a:off x="0" y="5102420"/>
            <a:ext cx="9144000" cy="846688"/>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7" name="Rectangle 6"/>
          <p:cNvSpPr/>
          <p:nvPr userDrawn="1"/>
        </p:nvSpPr>
        <p:spPr>
          <a:xfrm>
            <a:off x="0" y="-1"/>
            <a:ext cx="9144000" cy="1058305"/>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8" name="Picture 7" descr="horizontal RGB white.eps"/>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91966" y="225748"/>
            <a:ext cx="3401400" cy="577885"/>
          </a:xfrm>
          <a:prstGeom prst="rect">
            <a:avLst/>
          </a:prstGeom>
        </p:spPr>
      </p:pic>
    </p:spTree>
    <p:extLst>
      <p:ext uri="{BB962C8B-B14F-4D97-AF65-F5344CB8AC3E}">
        <p14:creationId xmlns:p14="http://schemas.microsoft.com/office/powerpoint/2010/main" val="1448004005"/>
      </p:ext>
    </p:extLst>
  </p:cSld>
  <p:clrMap bg1="lt1" tx1="dk1" bg2="lt2" tx2="dk2" accent1="accent1" accent2="accent2" accent3="accent3" accent4="accent4" accent5="accent5" accent6="accent6" hlink="hlink" folHlink="folHlink"/>
  <p:sldLayoutIdLst>
    <p:sldLayoutId id="2147483699" r:id="rId1"/>
    <p:sldLayoutId id="2147483700" r:id="rId2"/>
  </p:sldLayoutIdLst>
  <p:txStyles>
    <p:titleStyle>
      <a:lvl1pPr algn="ctr" defTabSz="457189"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ctangle 2"/>
          <p:cNvSpPr/>
          <p:nvPr userDrawn="1"/>
        </p:nvSpPr>
        <p:spPr>
          <a:xfrm>
            <a:off x="0" y="-1"/>
            <a:ext cx="9144000" cy="1058305"/>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4" name="Picture 3" descr="horizontal RGB white.eps"/>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91966" y="225748"/>
            <a:ext cx="3401400" cy="577885"/>
          </a:xfrm>
          <a:prstGeom prst="rect">
            <a:avLst/>
          </a:prstGeom>
        </p:spPr>
      </p:pic>
      <p:pic>
        <p:nvPicPr>
          <p:cNvPr id="5" name="Picture 4"/>
          <p:cNvPicPr>
            <a:picLocks noChangeAspect="1"/>
          </p:cNvPicPr>
          <p:nvPr userDrawn="1"/>
        </p:nvPicPr>
        <p:blipFill>
          <a:blip r:embed="rId9"/>
          <a:srcRect/>
          <a:stretch/>
        </p:blipFill>
        <p:spPr>
          <a:xfrm>
            <a:off x="117069" y="5942146"/>
            <a:ext cx="2354380" cy="915854"/>
          </a:xfrm>
          <a:prstGeom prst="rect">
            <a:avLst/>
          </a:prstGeom>
        </p:spPr>
      </p:pic>
    </p:spTree>
    <p:extLst>
      <p:ext uri="{BB962C8B-B14F-4D97-AF65-F5344CB8AC3E}">
        <p14:creationId xmlns:p14="http://schemas.microsoft.com/office/powerpoint/2010/main" val="3085796189"/>
      </p:ext>
    </p:extLst>
  </p:cSld>
  <p:clrMap bg1="lt1" tx1="dk1" bg2="lt2" tx2="dk2" accent1="accent1" accent2="accent2" accent3="accent3" accent4="accent4" accent5="accent5" accent6="accent6" hlink="hlink" folHlink="folHlink"/>
  <p:sldLayoutIdLst>
    <p:sldLayoutId id="2147483693" r:id="rId1"/>
    <p:sldLayoutId id="2147483692" r:id="rId2"/>
    <p:sldLayoutId id="2147483694" r:id="rId3"/>
    <p:sldLayoutId id="2147483695" r:id="rId4"/>
    <p:sldLayoutId id="2147483697" r:id="rId5"/>
    <p:sldLayoutId id="2147483696" r:id="rId6"/>
  </p:sldLayoutIdLst>
  <p:txStyles>
    <p:titleStyle>
      <a:lvl1pPr algn="ctr" defTabSz="457189"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1"/>
            <a:ext cx="9144000" cy="1058305"/>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5" name="Picture 4" descr="horizontal RGB white.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1966" y="225748"/>
            <a:ext cx="3401400" cy="577885"/>
          </a:xfrm>
          <a:prstGeom prst="rect">
            <a:avLst/>
          </a:prstGeom>
        </p:spPr>
      </p:pic>
    </p:spTree>
    <p:extLst>
      <p:ext uri="{BB962C8B-B14F-4D97-AF65-F5344CB8AC3E}">
        <p14:creationId xmlns:p14="http://schemas.microsoft.com/office/powerpoint/2010/main" val="2831001550"/>
      </p:ext>
    </p:extLst>
  </p:cSld>
  <p:clrMap bg1="lt1" tx1="dk1" bg2="lt2" tx2="dk2" accent1="accent1" accent2="accent2" accent3="accent3" accent4="accent4" accent5="accent5" accent6="accent6" hlink="hlink" folHlink="folHlink"/>
  <p:sldLayoutIdLst>
    <p:sldLayoutId id="2147483708" r:id="rId1"/>
  </p:sldLayoutIdLst>
  <p:txStyles>
    <p:titleStyle>
      <a:lvl1pPr algn="ctr" defTabSz="914377"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914377"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4"/>
            <a:ext cx="9144000" cy="5806417"/>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6" name="Subtitle 4"/>
          <p:cNvSpPr txBox="1">
            <a:spLocks/>
          </p:cNvSpPr>
          <p:nvPr userDrawn="1"/>
        </p:nvSpPr>
        <p:spPr>
          <a:xfrm>
            <a:off x="472788" y="5256490"/>
            <a:ext cx="8214013" cy="1099863"/>
          </a:xfrm>
          <a:prstGeom prst="rect">
            <a:avLst/>
          </a:prstGeom>
        </p:spPr>
        <p:txBody>
          <a:bodyPr anchor="t"/>
          <a:lstStyle/>
          <a:p>
            <a:pPr marL="231769" lvl="2" indent="-231769" algn="ctr">
              <a:lnSpc>
                <a:spcPts val="2000"/>
              </a:lnSpc>
            </a:pPr>
            <a:r>
              <a:rPr lang="en-US" sz="2000" err="1">
                <a:solidFill>
                  <a:schemeClr val="bg1"/>
                </a:solidFill>
                <a:latin typeface="Gill Sans MT"/>
                <a:cs typeface="Gill Sans MT"/>
              </a:rPr>
              <a:t>www.feedthefuture.gov</a:t>
            </a:r>
            <a:endParaRPr lang="en-US" sz="2000">
              <a:solidFill>
                <a:schemeClr val="bg1"/>
              </a:solidFill>
              <a:latin typeface="Gill Sans MT"/>
              <a:cs typeface="Gill Sans MT"/>
            </a:endParaRPr>
          </a:p>
        </p:txBody>
      </p:sp>
      <p:pic>
        <p:nvPicPr>
          <p:cNvPr id="3" name="Picture 2" descr="vertical RGB white.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54669" y="1580053"/>
            <a:ext cx="4945209" cy="2302837"/>
          </a:xfrm>
          <a:prstGeom prst="rect">
            <a:avLst/>
          </a:prstGeom>
        </p:spPr>
      </p:pic>
      <p:pic>
        <p:nvPicPr>
          <p:cNvPr id="9" name="Picture 8"/>
          <p:cNvPicPr>
            <a:picLocks noChangeAspect="1"/>
          </p:cNvPicPr>
          <p:nvPr userDrawn="1"/>
        </p:nvPicPr>
        <p:blipFill>
          <a:blip r:embed="rId4"/>
          <a:srcRect/>
          <a:stretch/>
        </p:blipFill>
        <p:spPr>
          <a:xfrm>
            <a:off x="117069" y="5942146"/>
            <a:ext cx="2354380" cy="915854"/>
          </a:xfrm>
          <a:prstGeom prst="rect">
            <a:avLst/>
          </a:prstGeom>
        </p:spPr>
      </p:pic>
    </p:spTree>
    <p:extLst>
      <p:ext uri="{BB962C8B-B14F-4D97-AF65-F5344CB8AC3E}">
        <p14:creationId xmlns:p14="http://schemas.microsoft.com/office/powerpoint/2010/main" val="451978955"/>
      </p:ext>
    </p:extLst>
  </p:cSld>
  <p:clrMap bg1="lt1" tx1="dk1" bg2="lt2" tx2="dk2" accent1="accent1" accent2="accent2" accent3="accent3" accent4="accent4" accent5="accent5" accent6="accent6" hlink="hlink" folHlink="folHlink"/>
  <p:sldLayoutIdLst>
    <p:sldLayoutId id="2147483702" r:id="rId1"/>
  </p:sldLayoutIdLst>
  <p:hf hdr="0" ftr="0" dt="0"/>
  <p:txStyles>
    <p:titleStyle>
      <a:lvl1pPr algn="ctr" defTabSz="457189"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37.jpeg"/><Relationship Id="rId4" Type="http://schemas.openxmlformats.org/officeDocument/2006/relationships/image" Target="../media/image36.jpeg"/></Relationships>
</file>

<file path=ppt/slides/_rels/slide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 Id="rId14" Type="http://schemas.openxmlformats.org/officeDocument/2006/relationships/image" Target="../media/image54.sv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hyperlink" Target="https://docs.qgis.org/3.16/en/docs/user_manual/index.html" TargetMode="External"/><Relationship Id="rId2" Type="http://schemas.openxmlformats.org/officeDocument/2006/relationships/hyperlink" Target="https://docs.qgis.org/2.18/en/docs/index.html" TargetMode="Externa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hyperlink" Target="http://www.paulamoraga.com/book-spatial/index.html" TargetMode="External"/><Relationship Id="rId2" Type="http://schemas.openxmlformats.org/officeDocument/2006/relationships/hyperlink" Target="https://bookdown.org/robinlovelace/geocompr/" TargetMode="External"/><Relationship Id="rId1" Type="http://schemas.openxmlformats.org/officeDocument/2006/relationships/slideLayout" Target="../slideLayouts/slideLayout5.xml"/><Relationship Id="rId5" Type="http://schemas.openxmlformats.org/officeDocument/2006/relationships/hyperlink" Target="https://docs.qgis.org/3.28/en/docs/pyqgis_developer_cookbook/index.html" TargetMode="External"/><Relationship Id="rId4" Type="http://schemas.openxmlformats.org/officeDocument/2006/relationships/hyperlink" Target="https://automating-gis-processes.github.io/2016/Lesson1-Intro-Python-GIS.html"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18" Type="http://schemas.openxmlformats.org/officeDocument/2006/relationships/image" Target="../media/image28.sv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17" Type="http://schemas.openxmlformats.org/officeDocument/2006/relationships/image" Target="../media/image27.png"/><Relationship Id="rId2" Type="http://schemas.openxmlformats.org/officeDocument/2006/relationships/notesSlide" Target="../notesSlides/notesSlide4.xml"/><Relationship Id="rId16" Type="http://schemas.openxmlformats.org/officeDocument/2006/relationships/image" Target="../media/image26.svg"/><Relationship Id="rId20" Type="http://schemas.openxmlformats.org/officeDocument/2006/relationships/image" Target="../media/image30.svg"/><Relationship Id="rId1" Type="http://schemas.openxmlformats.org/officeDocument/2006/relationships/slideLayout" Target="../slideLayouts/slideLayout5.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svg"/><Relationship Id="rId19" Type="http://schemas.openxmlformats.org/officeDocument/2006/relationships/image" Target="../media/image29.pn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s>
</file>

<file path=ppt/slides/_rels/slide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1.jpe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world with pins&#10;&#10;Description automatically generated">
            <a:extLst>
              <a:ext uri="{FF2B5EF4-FFF2-40B4-BE49-F238E27FC236}">
                <a16:creationId xmlns:a16="http://schemas.microsoft.com/office/drawing/2014/main" id="{CBF6230B-E8BD-080E-075D-EE7B85FEFAAE}"/>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0" y="978408"/>
            <a:ext cx="9144000" cy="4123944"/>
          </a:xfrm>
          <a:prstGeom prst="rect">
            <a:avLst/>
          </a:prstGeom>
        </p:spPr>
      </p:pic>
      <p:sp>
        <p:nvSpPr>
          <p:cNvPr id="4" name="Text Placeholder 3"/>
          <p:cNvSpPr>
            <a:spLocks noGrp="1"/>
          </p:cNvSpPr>
          <p:nvPr>
            <p:ph type="body" sz="quarter" idx="12"/>
          </p:nvPr>
        </p:nvSpPr>
        <p:spPr/>
        <p:txBody>
          <a:bodyPr/>
          <a:lstStyle/>
          <a:p>
            <a:r>
              <a:rPr lang="en-US" dirty="0"/>
              <a:t>Photo credit: PLACEHOLDER</a:t>
            </a:r>
          </a:p>
        </p:txBody>
      </p:sp>
      <p:sp>
        <p:nvSpPr>
          <p:cNvPr id="5" name="Text Placeholder 4"/>
          <p:cNvSpPr>
            <a:spLocks noGrp="1"/>
          </p:cNvSpPr>
          <p:nvPr>
            <p:ph type="body" sz="quarter" idx="13"/>
          </p:nvPr>
        </p:nvSpPr>
        <p:spPr/>
        <p:txBody>
          <a:bodyPr/>
          <a:lstStyle/>
          <a:p>
            <a:r>
              <a:rPr lang="en-US" dirty="0"/>
              <a:t>March 2024/Kampala, Uganda/</a:t>
            </a:r>
            <a:r>
              <a:rPr lang="en-US" dirty="0">
                <a:solidFill>
                  <a:schemeClr val="accent5"/>
                </a:solidFill>
                <a:latin typeface="Gill Sans MT" panose="020B0502020104020203" pitchFamily="34" charset="0"/>
              </a:rPr>
              <a:t>2022 Uganda P2-ZOI Midline Survey GIS Training Workshop</a:t>
            </a:r>
            <a:r>
              <a:rPr lang="en-US" dirty="0"/>
              <a:t>/Prepared by Blue Raster on behalf of ICF</a:t>
            </a:r>
          </a:p>
        </p:txBody>
      </p:sp>
      <p:sp>
        <p:nvSpPr>
          <p:cNvPr id="7" name="Text Placeholder 5">
            <a:extLst>
              <a:ext uri="{FF2B5EF4-FFF2-40B4-BE49-F238E27FC236}">
                <a16:creationId xmlns:a16="http://schemas.microsoft.com/office/drawing/2014/main" id="{F669E375-F853-4C33-87C0-039E7F7009BD}"/>
              </a:ext>
            </a:extLst>
          </p:cNvPr>
          <p:cNvSpPr txBox="1">
            <a:spLocks/>
          </p:cNvSpPr>
          <p:nvPr/>
        </p:nvSpPr>
        <p:spPr>
          <a:xfrm>
            <a:off x="1000920" y="3906964"/>
            <a:ext cx="7089775" cy="1195388"/>
          </a:xfrm>
          <a:prstGeom prst="rect">
            <a:avLst/>
          </a:prstGeom>
        </p:spPr>
        <p:txBody>
          <a:bodyPr/>
          <a:lstStyle>
            <a:lvl1pPr marL="0" indent="0" algn="ctr" defTabSz="457200" rtl="0" eaLnBrk="1" latinLnBrk="0" hangingPunct="1">
              <a:spcBef>
                <a:spcPct val="20000"/>
              </a:spcBef>
              <a:buFont typeface="Arial"/>
              <a:buNone/>
              <a:defRPr sz="3400" kern="1200" baseline="0">
                <a:solidFill>
                  <a:schemeClr val="bg1">
                    <a:lumMod val="85000"/>
                  </a:schemeClr>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solidFill>
                  <a:schemeClr val="bg2"/>
                </a:solidFill>
                <a:latin typeface="Gill Sans MT" panose="020B0502020104020203" pitchFamily="34" charset="0"/>
              </a:rPr>
              <a:t>2022 Uganda P2-ZOI Midline Survey GIS Training Workshop</a:t>
            </a:r>
          </a:p>
        </p:txBody>
      </p:sp>
    </p:spTree>
    <p:extLst>
      <p:ext uri="{BB962C8B-B14F-4D97-AF65-F5344CB8AC3E}">
        <p14:creationId xmlns:p14="http://schemas.microsoft.com/office/powerpoint/2010/main" val="3628441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3E843-A8A7-C2D0-C180-B819ED16694F}"/>
              </a:ext>
            </a:extLst>
          </p:cNvPr>
          <p:cNvSpPr>
            <a:spLocks noGrp="1"/>
          </p:cNvSpPr>
          <p:nvPr>
            <p:ph type="title"/>
          </p:nvPr>
        </p:nvSpPr>
        <p:spPr>
          <a:xfrm>
            <a:off x="457200" y="3130475"/>
            <a:ext cx="8229600" cy="597049"/>
          </a:xfrm>
        </p:spPr>
        <p:txBody>
          <a:bodyPr/>
          <a:lstStyle/>
          <a:p>
            <a:r>
              <a:rPr lang="en-US" dirty="0"/>
              <a:t>Live Demo</a:t>
            </a:r>
          </a:p>
        </p:txBody>
      </p:sp>
    </p:spTree>
    <p:extLst>
      <p:ext uri="{BB962C8B-B14F-4D97-AF65-F5344CB8AC3E}">
        <p14:creationId xmlns:p14="http://schemas.microsoft.com/office/powerpoint/2010/main" val="1638455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and Preparing data for </a:t>
            </a:r>
            <a:r>
              <a:rPr lang="en-US" dirty="0" err="1"/>
              <a:t>gis</a:t>
            </a:r>
            <a:endParaRPr lang="en-US" dirty="0"/>
          </a:p>
        </p:txBody>
      </p:sp>
      <p:sp>
        <p:nvSpPr>
          <p:cNvPr id="3" name="Text Placeholder 2"/>
          <p:cNvSpPr>
            <a:spLocks noGrp="1"/>
          </p:cNvSpPr>
          <p:nvPr>
            <p:ph type="body" sz="quarter" idx="10"/>
          </p:nvPr>
        </p:nvSpPr>
        <p:spPr>
          <a:xfrm>
            <a:off x="448041" y="2228673"/>
            <a:ext cx="3857259" cy="3796001"/>
          </a:xfrm>
        </p:spPr>
        <p:txBody>
          <a:bodyPr lIns="91440" tIns="45720" rIns="91440" bIns="45720" anchor="t"/>
          <a:lstStyle/>
          <a:p>
            <a:pPr marL="285750" indent="-285750">
              <a:lnSpc>
                <a:spcPct val="200000"/>
              </a:lnSpc>
              <a:buFont typeface="Arial" panose="020B0604020202020204" pitchFamily="34" charset="0"/>
              <a:buChar char="•"/>
            </a:pPr>
            <a:r>
              <a:rPr lang="en-US" dirty="0">
                <a:latin typeface="Gill Sans MT"/>
                <a:cs typeface="Arial"/>
              </a:rPr>
              <a:t>Data vs Information </a:t>
            </a:r>
          </a:p>
          <a:p>
            <a:pPr marL="285750" indent="-285750">
              <a:lnSpc>
                <a:spcPct val="200000"/>
              </a:lnSpc>
              <a:buFont typeface="Arial" panose="020B0604020202020204" pitchFamily="34" charset="0"/>
              <a:buChar char="•"/>
            </a:pPr>
            <a:r>
              <a:rPr lang="en-US" dirty="0">
                <a:latin typeface="Gill Sans MT"/>
                <a:cs typeface="Arial"/>
              </a:rPr>
              <a:t>GIS Data Types, Formats, and Sources</a:t>
            </a:r>
          </a:p>
          <a:p>
            <a:pPr marL="285750" indent="-285750">
              <a:lnSpc>
                <a:spcPct val="200000"/>
              </a:lnSpc>
              <a:buFont typeface="Arial" panose="020B0604020202020204" pitchFamily="34" charset="0"/>
              <a:buChar char="•"/>
            </a:pPr>
            <a:r>
              <a:rPr lang="en-US" dirty="0">
                <a:latin typeface="Gill Sans MT"/>
                <a:cs typeface="Arial"/>
              </a:rPr>
              <a:t>Finding and Preparing Data for GIS</a:t>
            </a:r>
          </a:p>
          <a:p>
            <a:pPr marL="285750" indent="-285750">
              <a:lnSpc>
                <a:spcPct val="200000"/>
              </a:lnSpc>
              <a:buFont typeface="Arial" panose="020B0604020202020204" pitchFamily="34" charset="0"/>
              <a:buChar char="•"/>
            </a:pPr>
            <a:r>
              <a:rPr lang="en-US" dirty="0">
                <a:latin typeface="Gill Sans MT"/>
                <a:cs typeface="Arial"/>
              </a:rPr>
              <a:t>Common Challenges &amp; Solutions</a:t>
            </a:r>
          </a:p>
        </p:txBody>
      </p:sp>
      <p:pic>
        <p:nvPicPr>
          <p:cNvPr id="7" name="Picture 6" descr="A map of the world&#10;&#10;Description automatically generated">
            <a:extLst>
              <a:ext uri="{FF2B5EF4-FFF2-40B4-BE49-F238E27FC236}">
                <a16:creationId xmlns:a16="http://schemas.microsoft.com/office/drawing/2014/main" id="{F090FAF8-64C5-C0A3-74A7-5F870078FFD2}"/>
              </a:ext>
            </a:extLst>
          </p:cNvPr>
          <p:cNvPicPr>
            <a:picLocks noChangeAspect="1"/>
          </p:cNvPicPr>
          <p:nvPr/>
        </p:nvPicPr>
        <p:blipFill>
          <a:blip r:embed="rId2"/>
          <a:stretch>
            <a:fillRect/>
          </a:stretch>
        </p:blipFill>
        <p:spPr>
          <a:xfrm>
            <a:off x="4394200" y="2228673"/>
            <a:ext cx="4468584" cy="29687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558270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vs Information</a:t>
            </a:r>
          </a:p>
        </p:txBody>
      </p:sp>
      <p:graphicFrame>
        <p:nvGraphicFramePr>
          <p:cNvPr id="7" name="Diagram 6">
            <a:extLst>
              <a:ext uri="{FF2B5EF4-FFF2-40B4-BE49-F238E27FC236}">
                <a16:creationId xmlns:a16="http://schemas.microsoft.com/office/drawing/2014/main" id="{8951AD1B-F721-B44A-2098-C79CCD09C926}"/>
              </a:ext>
            </a:extLst>
          </p:cNvPr>
          <p:cNvGraphicFramePr/>
          <p:nvPr>
            <p:extLst>
              <p:ext uri="{D42A27DB-BD31-4B8C-83A1-F6EECF244321}">
                <p14:modId xmlns:p14="http://schemas.microsoft.com/office/powerpoint/2010/main" val="1075225550"/>
              </p:ext>
            </p:extLst>
          </p:nvPr>
        </p:nvGraphicFramePr>
        <p:xfrm>
          <a:off x="718457" y="1538513"/>
          <a:ext cx="7707086" cy="4949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3">
            <a:extLst>
              <a:ext uri="{FF2B5EF4-FFF2-40B4-BE49-F238E27FC236}">
                <a16:creationId xmlns:a16="http://schemas.microsoft.com/office/drawing/2014/main" id="{9AB51FCA-F7C7-D560-B94B-E07B9B31170E}"/>
              </a:ext>
            </a:extLst>
          </p:cNvPr>
          <p:cNvSpPr txBox="1">
            <a:spLocks/>
          </p:cNvSpPr>
          <p:nvPr/>
        </p:nvSpPr>
        <p:spPr bwMode="auto">
          <a:xfrm>
            <a:off x="1239845" y="2440959"/>
            <a:ext cx="2948302" cy="59704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0" numCol="1" anchor="t" anchorCtr="0" compatLnSpc="1">
            <a:prstTxWarp prst="textNoShape">
              <a:avLst/>
            </a:prstTxWarp>
          </a:bodyPr>
          <a:lstStyle>
            <a:lvl1pPr algn="ctr" defTabSz="457189" rtl="0" eaLnBrk="1" latinLnBrk="0" hangingPunct="1">
              <a:spcBef>
                <a:spcPct val="0"/>
              </a:spcBef>
              <a:buNone/>
              <a:defRPr sz="3200" kern="1200" cap="all" baseline="0">
                <a:solidFill>
                  <a:schemeClr val="accent3"/>
                </a:solidFill>
                <a:latin typeface="Gill Sans MT" panose="020B0502020104020203" pitchFamily="34" charset="0"/>
                <a:ea typeface="+mj-ea"/>
                <a:cs typeface="Arial" panose="020B0604020202020204" pitchFamily="34" charset="0"/>
              </a:defRPr>
            </a:lvl1pPr>
          </a:lstStyle>
          <a:p>
            <a:r>
              <a:rPr lang="en-US" sz="1800" b="1" dirty="0">
                <a:solidFill>
                  <a:schemeClr val="tx1"/>
                </a:solidFill>
              </a:rPr>
              <a:t>Data</a:t>
            </a:r>
          </a:p>
        </p:txBody>
      </p:sp>
      <p:sp>
        <p:nvSpPr>
          <p:cNvPr id="9" name="Title 3">
            <a:extLst>
              <a:ext uri="{FF2B5EF4-FFF2-40B4-BE49-F238E27FC236}">
                <a16:creationId xmlns:a16="http://schemas.microsoft.com/office/drawing/2014/main" id="{AD057DFE-03D7-D19C-58D0-EBACCCC04893}"/>
              </a:ext>
            </a:extLst>
          </p:cNvPr>
          <p:cNvSpPr txBox="1">
            <a:spLocks/>
          </p:cNvSpPr>
          <p:nvPr/>
        </p:nvSpPr>
        <p:spPr bwMode="auto">
          <a:xfrm>
            <a:off x="4323355" y="2440960"/>
            <a:ext cx="4102188" cy="59704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0" numCol="1" anchor="t" anchorCtr="0" compatLnSpc="1">
            <a:prstTxWarp prst="textNoShape">
              <a:avLst/>
            </a:prstTxWarp>
          </a:bodyPr>
          <a:lstStyle>
            <a:lvl1pPr algn="ctr" defTabSz="457189" rtl="0" eaLnBrk="1" latinLnBrk="0" hangingPunct="1">
              <a:spcBef>
                <a:spcPct val="0"/>
              </a:spcBef>
              <a:buNone/>
              <a:defRPr sz="3200" kern="1200" cap="all" baseline="0">
                <a:solidFill>
                  <a:schemeClr val="accent3"/>
                </a:solidFill>
                <a:latin typeface="Gill Sans MT" panose="020B0502020104020203" pitchFamily="34" charset="0"/>
                <a:ea typeface="+mj-ea"/>
                <a:cs typeface="Arial" panose="020B0604020202020204" pitchFamily="34" charset="0"/>
              </a:defRPr>
            </a:lvl1pPr>
          </a:lstStyle>
          <a:p>
            <a:r>
              <a:rPr lang="en-US" sz="1800" b="1" dirty="0">
                <a:solidFill>
                  <a:schemeClr val="tx1"/>
                </a:solidFill>
              </a:rPr>
              <a:t>Information</a:t>
            </a:r>
          </a:p>
        </p:txBody>
      </p:sp>
    </p:spTree>
    <p:extLst>
      <p:ext uri="{BB962C8B-B14F-4D97-AF65-F5344CB8AC3E}">
        <p14:creationId xmlns:p14="http://schemas.microsoft.com/office/powerpoint/2010/main" val="3939294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CA0A4-FC8F-AB00-1044-7B78E63DDDF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B4E8E2E-9426-FD7A-8E23-A0A2E21C18C5}"/>
              </a:ext>
            </a:extLst>
          </p:cNvPr>
          <p:cNvSpPr>
            <a:spLocks noGrp="1"/>
          </p:cNvSpPr>
          <p:nvPr>
            <p:ph type="title"/>
          </p:nvPr>
        </p:nvSpPr>
        <p:spPr/>
        <p:txBody>
          <a:bodyPr/>
          <a:lstStyle/>
          <a:p>
            <a:r>
              <a:rPr lang="en-US" dirty="0"/>
              <a:t>Data vs Information</a:t>
            </a:r>
          </a:p>
        </p:txBody>
      </p:sp>
      <p:graphicFrame>
        <p:nvGraphicFramePr>
          <p:cNvPr id="7" name="Diagram 6">
            <a:extLst>
              <a:ext uri="{FF2B5EF4-FFF2-40B4-BE49-F238E27FC236}">
                <a16:creationId xmlns:a16="http://schemas.microsoft.com/office/drawing/2014/main" id="{F10B8D77-B97B-4F46-D8BE-481DBACBC4A7}"/>
              </a:ext>
            </a:extLst>
          </p:cNvPr>
          <p:cNvGraphicFramePr/>
          <p:nvPr/>
        </p:nvGraphicFramePr>
        <p:xfrm>
          <a:off x="718457" y="1538513"/>
          <a:ext cx="7707086" cy="4949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3">
            <a:extLst>
              <a:ext uri="{FF2B5EF4-FFF2-40B4-BE49-F238E27FC236}">
                <a16:creationId xmlns:a16="http://schemas.microsoft.com/office/drawing/2014/main" id="{E839345B-982A-F98C-CF2D-D7544D79235C}"/>
              </a:ext>
            </a:extLst>
          </p:cNvPr>
          <p:cNvSpPr txBox="1">
            <a:spLocks/>
          </p:cNvSpPr>
          <p:nvPr/>
        </p:nvSpPr>
        <p:spPr bwMode="auto">
          <a:xfrm>
            <a:off x="1239845" y="2440959"/>
            <a:ext cx="2948302" cy="59704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0" numCol="1" anchor="t" anchorCtr="0" compatLnSpc="1">
            <a:prstTxWarp prst="textNoShape">
              <a:avLst/>
            </a:prstTxWarp>
          </a:bodyPr>
          <a:lstStyle>
            <a:lvl1pPr algn="ctr" defTabSz="457189" rtl="0" eaLnBrk="1" latinLnBrk="0" hangingPunct="1">
              <a:spcBef>
                <a:spcPct val="0"/>
              </a:spcBef>
              <a:buNone/>
              <a:defRPr sz="3200" kern="1200" cap="all" baseline="0">
                <a:solidFill>
                  <a:schemeClr val="accent3"/>
                </a:solidFill>
                <a:latin typeface="Gill Sans MT" panose="020B0502020104020203" pitchFamily="34" charset="0"/>
                <a:ea typeface="+mj-ea"/>
                <a:cs typeface="Arial" panose="020B0604020202020204" pitchFamily="34" charset="0"/>
              </a:defRPr>
            </a:lvl1pPr>
          </a:lstStyle>
          <a:p>
            <a:r>
              <a:rPr lang="en-US" sz="1800" b="1" dirty="0">
                <a:solidFill>
                  <a:schemeClr val="tx1"/>
                </a:solidFill>
              </a:rPr>
              <a:t>Data</a:t>
            </a:r>
          </a:p>
        </p:txBody>
      </p:sp>
      <p:sp>
        <p:nvSpPr>
          <p:cNvPr id="9" name="Title 3">
            <a:extLst>
              <a:ext uri="{FF2B5EF4-FFF2-40B4-BE49-F238E27FC236}">
                <a16:creationId xmlns:a16="http://schemas.microsoft.com/office/drawing/2014/main" id="{4FB3D9C2-964B-830E-5527-858E6582465B}"/>
              </a:ext>
            </a:extLst>
          </p:cNvPr>
          <p:cNvSpPr txBox="1">
            <a:spLocks/>
          </p:cNvSpPr>
          <p:nvPr/>
        </p:nvSpPr>
        <p:spPr bwMode="auto">
          <a:xfrm>
            <a:off x="4323355" y="2440960"/>
            <a:ext cx="4102188" cy="59704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0" numCol="1" anchor="t" anchorCtr="0" compatLnSpc="1">
            <a:prstTxWarp prst="textNoShape">
              <a:avLst/>
            </a:prstTxWarp>
          </a:bodyPr>
          <a:lstStyle>
            <a:lvl1pPr algn="ctr" defTabSz="457189" rtl="0" eaLnBrk="1" latinLnBrk="0" hangingPunct="1">
              <a:spcBef>
                <a:spcPct val="0"/>
              </a:spcBef>
              <a:buNone/>
              <a:defRPr sz="3200" kern="1200" cap="all" baseline="0">
                <a:solidFill>
                  <a:schemeClr val="accent3"/>
                </a:solidFill>
                <a:latin typeface="Gill Sans MT" panose="020B0502020104020203" pitchFamily="34" charset="0"/>
                <a:ea typeface="+mj-ea"/>
                <a:cs typeface="Arial" panose="020B0604020202020204" pitchFamily="34" charset="0"/>
              </a:defRPr>
            </a:lvl1pPr>
          </a:lstStyle>
          <a:p>
            <a:r>
              <a:rPr lang="en-US" sz="1800" b="1" dirty="0">
                <a:solidFill>
                  <a:schemeClr val="tx1"/>
                </a:solidFill>
              </a:rPr>
              <a:t>Information</a:t>
            </a:r>
          </a:p>
        </p:txBody>
      </p:sp>
    </p:spTree>
    <p:extLst>
      <p:ext uri="{BB962C8B-B14F-4D97-AF65-F5344CB8AC3E}">
        <p14:creationId xmlns:p14="http://schemas.microsoft.com/office/powerpoint/2010/main" val="22596775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in GIS</a:t>
            </a:r>
          </a:p>
        </p:txBody>
      </p:sp>
      <p:sp>
        <p:nvSpPr>
          <p:cNvPr id="5" name="Text Placeholder 4"/>
          <p:cNvSpPr>
            <a:spLocks noGrp="1"/>
          </p:cNvSpPr>
          <p:nvPr>
            <p:ph type="body" sz="quarter" idx="10"/>
          </p:nvPr>
        </p:nvSpPr>
        <p:spPr>
          <a:xfrm>
            <a:off x="143241" y="1753494"/>
            <a:ext cx="4896845" cy="4376880"/>
          </a:xfrm>
        </p:spPr>
        <p:txBody>
          <a:bodyPr wrap="square" lIns="91440" tIns="45720" rIns="91440" bIns="45720" anchor="t">
            <a:noAutofit/>
          </a:bodyPr>
          <a:lstStyle/>
          <a:p>
            <a:pPr algn="l">
              <a:buFont typeface="Arial" panose="020B0604020202020204" pitchFamily="34" charset="0"/>
              <a:buChar char="•"/>
            </a:pPr>
            <a:r>
              <a:rPr lang="en-US" sz="1600" b="1" i="0" u="sng" dirty="0">
                <a:solidFill>
                  <a:srgbClr val="374151"/>
                </a:solidFill>
                <a:effectLst/>
              </a:rPr>
              <a:t>Data Geometries:</a:t>
            </a:r>
          </a:p>
          <a:p>
            <a:pPr lvl="1">
              <a:buFont typeface="Arial" panose="020B0604020202020204" pitchFamily="34" charset="0"/>
              <a:buChar char="•"/>
            </a:pPr>
            <a:r>
              <a:rPr lang="en-US" sz="1600" b="1" i="0" dirty="0">
                <a:solidFill>
                  <a:srgbClr val="374151"/>
                </a:solidFill>
                <a:effectLst/>
              </a:rPr>
              <a:t>Points:</a:t>
            </a:r>
            <a:r>
              <a:rPr lang="en-US" sz="1600" b="0" i="0" dirty="0">
                <a:solidFill>
                  <a:srgbClr val="374151"/>
                </a:solidFill>
                <a:effectLst/>
              </a:rPr>
              <a:t> Represent specific locations or entities on the map (e.g., wells, landmarks).</a:t>
            </a:r>
          </a:p>
          <a:p>
            <a:pPr marL="742950" lvl="1" indent="-285750" algn="l">
              <a:buFont typeface="Arial" panose="020B0604020202020204" pitchFamily="34" charset="0"/>
              <a:buChar char="•"/>
            </a:pPr>
            <a:r>
              <a:rPr lang="en-US" sz="1600" b="1" i="0" dirty="0">
                <a:solidFill>
                  <a:srgbClr val="374151"/>
                </a:solidFill>
                <a:effectLst/>
              </a:rPr>
              <a:t>Lines:</a:t>
            </a:r>
            <a:r>
              <a:rPr lang="en-US" sz="1600" b="0" i="0" dirty="0">
                <a:solidFill>
                  <a:srgbClr val="374151"/>
                </a:solidFill>
                <a:effectLst/>
              </a:rPr>
              <a:t> Used to depict linear features such as roads, rivers, or utility lines.</a:t>
            </a:r>
          </a:p>
          <a:p>
            <a:pPr marL="742950" lvl="1" indent="-285750" algn="l">
              <a:buFont typeface="Arial" panose="020B0604020202020204" pitchFamily="34" charset="0"/>
              <a:buChar char="•"/>
            </a:pPr>
            <a:r>
              <a:rPr lang="en-US" sz="1600" b="1" i="0" dirty="0">
                <a:solidFill>
                  <a:srgbClr val="374151"/>
                </a:solidFill>
                <a:effectLst/>
              </a:rPr>
              <a:t>Polygons:</a:t>
            </a:r>
            <a:r>
              <a:rPr lang="en-US" sz="1600" b="0" i="0" dirty="0">
                <a:solidFill>
                  <a:srgbClr val="374151"/>
                </a:solidFill>
                <a:effectLst/>
              </a:rPr>
              <a:t> Define areas like lakes, city boundaries, or land use zones.</a:t>
            </a:r>
          </a:p>
          <a:p>
            <a:pPr algn="l">
              <a:buFont typeface="Arial" panose="020B0604020202020204" pitchFamily="34" charset="0"/>
              <a:buChar char="•"/>
            </a:pPr>
            <a:r>
              <a:rPr lang="en-US" sz="1600" b="1" i="0" u="sng" dirty="0">
                <a:solidFill>
                  <a:srgbClr val="374151"/>
                </a:solidFill>
                <a:effectLst/>
              </a:rPr>
              <a:t>Data Format Types:</a:t>
            </a:r>
            <a:endParaRPr lang="en-US" sz="1600" b="0" i="0" u="sng" dirty="0">
              <a:solidFill>
                <a:srgbClr val="374151"/>
              </a:solidFill>
              <a:effectLst/>
            </a:endParaRPr>
          </a:p>
          <a:p>
            <a:pPr marL="742950" lvl="1" indent="-285750" algn="l">
              <a:buFont typeface="Arial" panose="020B0604020202020204" pitchFamily="34" charset="0"/>
              <a:buChar char="•"/>
            </a:pPr>
            <a:r>
              <a:rPr lang="en-US" sz="1600" b="1" i="0" dirty="0">
                <a:solidFill>
                  <a:srgbClr val="374151"/>
                </a:solidFill>
                <a:effectLst/>
              </a:rPr>
              <a:t>Numeric Types:</a:t>
            </a:r>
            <a:r>
              <a:rPr lang="en-US" sz="1600" b="0" i="0" dirty="0">
                <a:solidFill>
                  <a:srgbClr val="374151"/>
                </a:solidFill>
                <a:effectLst/>
              </a:rPr>
              <a:t> Include integers (Long) and floating-point numbers (Double) for quantitative attributes.</a:t>
            </a:r>
          </a:p>
          <a:p>
            <a:pPr marL="742950" lvl="1" indent="-285750" algn="l">
              <a:buFont typeface="Arial" panose="020B0604020202020204" pitchFamily="34" charset="0"/>
              <a:buChar char="•"/>
            </a:pPr>
            <a:r>
              <a:rPr lang="en-US" sz="1600" b="1" i="0" dirty="0">
                <a:solidFill>
                  <a:srgbClr val="374151"/>
                </a:solidFill>
                <a:effectLst/>
              </a:rPr>
              <a:t>Temporal Types:</a:t>
            </a:r>
            <a:r>
              <a:rPr lang="en-US" sz="1600" b="0" i="0" dirty="0">
                <a:solidFill>
                  <a:srgbClr val="374151"/>
                </a:solidFill>
                <a:effectLst/>
              </a:rPr>
              <a:t> Date formats to capture time-related aspects of data.</a:t>
            </a:r>
          </a:p>
          <a:p>
            <a:pPr marL="742950" lvl="1" indent="-285750" algn="l">
              <a:buFont typeface="Arial" panose="020B0604020202020204" pitchFamily="34" charset="0"/>
              <a:buChar char="•"/>
            </a:pPr>
            <a:r>
              <a:rPr lang="en-US" sz="1600" b="1" i="0" dirty="0">
                <a:solidFill>
                  <a:srgbClr val="374151"/>
                </a:solidFill>
                <a:effectLst/>
              </a:rPr>
              <a:t>Textual Types:</a:t>
            </a:r>
            <a:r>
              <a:rPr lang="en-US" sz="1600" b="0" i="0" dirty="0">
                <a:solidFill>
                  <a:srgbClr val="374151"/>
                </a:solidFill>
                <a:effectLst/>
              </a:rPr>
              <a:t> String for descriptive attributes, names, or categories.</a:t>
            </a:r>
          </a:p>
        </p:txBody>
      </p:sp>
      <p:pic>
        <p:nvPicPr>
          <p:cNvPr id="1028" name="Picture 4">
            <a:extLst>
              <a:ext uri="{FF2B5EF4-FFF2-40B4-BE49-F238E27FC236}">
                <a16:creationId xmlns:a16="http://schemas.microsoft.com/office/drawing/2014/main" id="{4E846957-B5FC-BE7C-11A7-B9FD5170A9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0086" y="2949341"/>
            <a:ext cx="3864429" cy="1745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0570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in GIS</a:t>
            </a:r>
          </a:p>
        </p:txBody>
      </p:sp>
      <p:sp>
        <p:nvSpPr>
          <p:cNvPr id="5" name="Text Placeholder 4"/>
          <p:cNvSpPr>
            <a:spLocks noGrp="1"/>
          </p:cNvSpPr>
          <p:nvPr>
            <p:ph type="body" sz="quarter" idx="10"/>
          </p:nvPr>
        </p:nvSpPr>
        <p:spPr>
          <a:xfrm>
            <a:off x="448040" y="1753494"/>
            <a:ext cx="8229599" cy="3126690"/>
          </a:xfrm>
        </p:spPr>
        <p:txBody>
          <a:bodyPr wrap="square" lIns="91440" tIns="45720" rIns="91440" bIns="45720" anchor="t">
            <a:noAutofit/>
          </a:bodyPr>
          <a:lstStyle/>
          <a:p>
            <a:pPr algn="l">
              <a:buFont typeface="Arial" panose="020B0604020202020204" pitchFamily="34" charset="0"/>
              <a:buChar char="•"/>
            </a:pPr>
            <a:r>
              <a:rPr lang="en-US" sz="1600" b="1" i="0" dirty="0">
                <a:solidFill>
                  <a:srgbClr val="374151"/>
                </a:solidFill>
                <a:effectLst/>
              </a:rPr>
              <a:t>Data Sources for GIS:</a:t>
            </a:r>
            <a:endParaRPr lang="en-US" sz="1600" b="0" i="0" dirty="0">
              <a:solidFill>
                <a:srgbClr val="374151"/>
              </a:solidFill>
              <a:effectLst/>
            </a:endParaRPr>
          </a:p>
          <a:p>
            <a:pPr marL="742950" lvl="1" indent="-285750" algn="l">
              <a:buFont typeface="Arial" panose="020B0604020202020204" pitchFamily="34" charset="0"/>
              <a:buChar char="•"/>
            </a:pPr>
            <a:r>
              <a:rPr lang="en-US" sz="1600" b="1" i="0" dirty="0">
                <a:solidFill>
                  <a:srgbClr val="374151"/>
                </a:solidFill>
                <a:effectLst/>
              </a:rPr>
              <a:t>Structured Files:</a:t>
            </a:r>
            <a:r>
              <a:rPr lang="en-US" sz="1600" b="0" i="0" dirty="0">
                <a:solidFill>
                  <a:srgbClr val="374151"/>
                </a:solidFill>
                <a:effectLst/>
              </a:rPr>
              <a:t> Common formats include CSV (Comma Separated Values), XLSX (Excel Spreadsheet), and DBF (Database File).</a:t>
            </a:r>
          </a:p>
          <a:p>
            <a:pPr marL="742950" lvl="1" indent="-285750" algn="l">
              <a:buFont typeface="Arial" panose="020B0604020202020204" pitchFamily="34" charset="0"/>
              <a:buChar char="•"/>
            </a:pPr>
            <a:r>
              <a:rPr lang="en-US" sz="1600" b="1" i="0" dirty="0">
                <a:solidFill>
                  <a:srgbClr val="374151"/>
                </a:solidFill>
                <a:effectLst/>
              </a:rPr>
              <a:t>Geospatial Formats:</a:t>
            </a:r>
            <a:r>
              <a:rPr lang="en-US" sz="1600" b="0" i="0" dirty="0">
                <a:solidFill>
                  <a:srgbClr val="374151"/>
                </a:solidFill>
                <a:effectLst/>
              </a:rPr>
              <a:t> GDB (Geodatabase) for complex datasets, Shapefiles for vector data, and REST endpoints for accessing web services.</a:t>
            </a:r>
          </a:p>
          <a:p>
            <a:pPr algn="l">
              <a:buFont typeface="Arial" panose="020B0604020202020204" pitchFamily="34" charset="0"/>
              <a:buChar char="•"/>
            </a:pPr>
            <a:r>
              <a:rPr lang="en-US" sz="1600" b="1" i="0" dirty="0">
                <a:solidFill>
                  <a:srgbClr val="374151"/>
                </a:solidFill>
                <a:effectLst/>
              </a:rPr>
              <a:t>Open Data Sources:</a:t>
            </a:r>
            <a:endParaRPr lang="en-US" sz="1600" b="0" i="0" dirty="0">
              <a:solidFill>
                <a:srgbClr val="374151"/>
              </a:solidFill>
              <a:effectLst/>
            </a:endParaRPr>
          </a:p>
          <a:p>
            <a:pPr marL="742950" lvl="1" indent="-285750" algn="l">
              <a:buFont typeface="Arial" panose="020B0604020202020204" pitchFamily="34" charset="0"/>
              <a:buChar char="•"/>
            </a:pPr>
            <a:r>
              <a:rPr lang="en-US" sz="1600" b="1" i="0" dirty="0">
                <a:solidFill>
                  <a:srgbClr val="374151"/>
                </a:solidFill>
                <a:effectLst/>
              </a:rPr>
              <a:t>International and National Organizations:</a:t>
            </a:r>
            <a:r>
              <a:rPr lang="en-US" sz="1600" b="0" i="0" dirty="0">
                <a:solidFill>
                  <a:srgbClr val="374151"/>
                </a:solidFill>
                <a:effectLst/>
              </a:rPr>
              <a:t> Provide datasets for global and regional analysis.</a:t>
            </a:r>
          </a:p>
          <a:p>
            <a:pPr marL="742950" lvl="1" indent="-285750" algn="l">
              <a:buFont typeface="Arial" panose="020B0604020202020204" pitchFamily="34" charset="0"/>
              <a:buChar char="•"/>
            </a:pPr>
            <a:r>
              <a:rPr lang="en-US" sz="1600" b="1" i="0" dirty="0">
                <a:solidFill>
                  <a:srgbClr val="374151"/>
                </a:solidFill>
                <a:effectLst/>
              </a:rPr>
              <a:t>Governments:</a:t>
            </a:r>
            <a:r>
              <a:rPr lang="en-US" sz="1600" b="0" i="0" dirty="0">
                <a:solidFill>
                  <a:srgbClr val="374151"/>
                </a:solidFill>
                <a:effectLst/>
              </a:rPr>
              <a:t> Offer public access to a wide range of spatial data including census, environmental, and urban planning data.</a:t>
            </a:r>
          </a:p>
          <a:p>
            <a:pPr marL="742950" lvl="1" indent="-285750" algn="l">
              <a:buFont typeface="Arial" panose="020B0604020202020204" pitchFamily="34" charset="0"/>
              <a:buChar char="•"/>
            </a:pPr>
            <a:r>
              <a:rPr lang="en-US" sz="1600" b="1" i="0" dirty="0">
                <a:solidFill>
                  <a:srgbClr val="374151"/>
                </a:solidFill>
                <a:effectLst/>
              </a:rPr>
              <a:t>NPOs/NGOs:</a:t>
            </a:r>
            <a:r>
              <a:rPr lang="en-US" sz="1600" b="0" i="0" dirty="0">
                <a:solidFill>
                  <a:srgbClr val="374151"/>
                </a:solidFill>
                <a:effectLst/>
              </a:rPr>
              <a:t> Contribute data focusing on social, environmental, and humanitarian issues.</a:t>
            </a:r>
          </a:p>
          <a:p>
            <a:pPr marL="742950" lvl="1" indent="-285750" algn="l">
              <a:buFont typeface="Arial" panose="020B0604020202020204" pitchFamily="34" charset="0"/>
              <a:buChar char="•"/>
            </a:pPr>
            <a:r>
              <a:rPr lang="en-US" sz="1600" b="1" i="0" dirty="0">
                <a:solidFill>
                  <a:srgbClr val="374151"/>
                </a:solidFill>
                <a:effectLst/>
              </a:rPr>
              <a:t>DHS (Demographic and Health Surveys):</a:t>
            </a:r>
            <a:r>
              <a:rPr lang="en-US" sz="1600" b="0" i="0" dirty="0">
                <a:solidFill>
                  <a:srgbClr val="374151"/>
                </a:solidFill>
                <a:effectLst/>
              </a:rPr>
              <a:t> Source of detailed population and health data in over 90 countries.</a:t>
            </a:r>
          </a:p>
        </p:txBody>
      </p:sp>
    </p:spTree>
    <p:extLst>
      <p:ext uri="{BB962C8B-B14F-4D97-AF65-F5344CB8AC3E}">
        <p14:creationId xmlns:p14="http://schemas.microsoft.com/office/powerpoint/2010/main" val="3391828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Finding Data</a:t>
            </a:r>
          </a:p>
        </p:txBody>
      </p:sp>
      <p:pic>
        <p:nvPicPr>
          <p:cNvPr id="2" name="Picture 1" descr="A group of maps on a surface&#10;&#10;Description automatically generated">
            <a:extLst>
              <a:ext uri="{FF2B5EF4-FFF2-40B4-BE49-F238E27FC236}">
                <a16:creationId xmlns:a16="http://schemas.microsoft.com/office/drawing/2014/main" id="{4B1ED051-ABC0-0B8D-FFF8-4C05DE01D05D}"/>
              </a:ext>
            </a:extLst>
          </p:cNvPr>
          <p:cNvPicPr>
            <a:picLocks noChangeAspect="1"/>
          </p:cNvPicPr>
          <p:nvPr/>
        </p:nvPicPr>
        <p:blipFill>
          <a:blip r:embed="rId3"/>
          <a:stretch>
            <a:fillRect/>
          </a:stretch>
        </p:blipFill>
        <p:spPr>
          <a:xfrm>
            <a:off x="6737874" y="3287814"/>
            <a:ext cx="1724928" cy="11500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descr="A group of maps on a surface&#10;&#10;Description automatically generated">
            <a:extLst>
              <a:ext uri="{FF2B5EF4-FFF2-40B4-BE49-F238E27FC236}">
                <a16:creationId xmlns:a16="http://schemas.microsoft.com/office/drawing/2014/main" id="{6EAAA00A-7DE5-ACC2-4D17-09F3F16DA30D}"/>
              </a:ext>
            </a:extLst>
          </p:cNvPr>
          <p:cNvPicPr>
            <a:picLocks noChangeAspect="1"/>
          </p:cNvPicPr>
          <p:nvPr/>
        </p:nvPicPr>
        <p:blipFill>
          <a:blip r:embed="rId3"/>
          <a:stretch>
            <a:fillRect/>
          </a:stretch>
        </p:blipFill>
        <p:spPr>
          <a:xfrm>
            <a:off x="6737874" y="1753494"/>
            <a:ext cx="1683074" cy="11221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descr="A group of maps on a surface&#10;&#10;Description automatically generated">
            <a:extLst>
              <a:ext uri="{FF2B5EF4-FFF2-40B4-BE49-F238E27FC236}">
                <a16:creationId xmlns:a16="http://schemas.microsoft.com/office/drawing/2014/main" id="{1960AF6C-25A6-C47F-9B2C-052D36D39B65}"/>
              </a:ext>
            </a:extLst>
          </p:cNvPr>
          <p:cNvPicPr>
            <a:picLocks noChangeAspect="1"/>
          </p:cNvPicPr>
          <p:nvPr/>
        </p:nvPicPr>
        <p:blipFill>
          <a:blip r:embed="rId3"/>
          <a:stretch>
            <a:fillRect/>
          </a:stretch>
        </p:blipFill>
        <p:spPr>
          <a:xfrm>
            <a:off x="6696020" y="4761014"/>
            <a:ext cx="1724928" cy="11500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descr="A group of maps on a surface&#10;&#10;Description automatically generated">
            <a:extLst>
              <a:ext uri="{FF2B5EF4-FFF2-40B4-BE49-F238E27FC236}">
                <a16:creationId xmlns:a16="http://schemas.microsoft.com/office/drawing/2014/main" id="{1D0855DF-C4FB-2F2C-E653-C00A886AE525}"/>
              </a:ext>
            </a:extLst>
          </p:cNvPr>
          <p:cNvPicPr>
            <a:picLocks noChangeAspect="1"/>
          </p:cNvPicPr>
          <p:nvPr/>
        </p:nvPicPr>
        <p:blipFill>
          <a:blip r:embed="rId3"/>
          <a:stretch>
            <a:fillRect/>
          </a:stretch>
        </p:blipFill>
        <p:spPr>
          <a:xfrm>
            <a:off x="3806459" y="3287814"/>
            <a:ext cx="1724928" cy="11500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descr="A group of maps on a surface&#10;&#10;Description automatically generated">
            <a:extLst>
              <a:ext uri="{FF2B5EF4-FFF2-40B4-BE49-F238E27FC236}">
                <a16:creationId xmlns:a16="http://schemas.microsoft.com/office/drawing/2014/main" id="{31CBE422-8225-ECD9-53B1-621C0D1C1D80}"/>
              </a:ext>
            </a:extLst>
          </p:cNvPr>
          <p:cNvPicPr>
            <a:picLocks noChangeAspect="1"/>
          </p:cNvPicPr>
          <p:nvPr/>
        </p:nvPicPr>
        <p:blipFill>
          <a:blip r:embed="rId3"/>
          <a:stretch>
            <a:fillRect/>
          </a:stretch>
        </p:blipFill>
        <p:spPr>
          <a:xfrm>
            <a:off x="3806459" y="1753494"/>
            <a:ext cx="1683074" cy="11221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descr="A group of maps on a surface&#10;&#10;Description automatically generated">
            <a:extLst>
              <a:ext uri="{FF2B5EF4-FFF2-40B4-BE49-F238E27FC236}">
                <a16:creationId xmlns:a16="http://schemas.microsoft.com/office/drawing/2014/main" id="{C867223F-702D-9CC4-9534-58BD20998A88}"/>
              </a:ext>
            </a:extLst>
          </p:cNvPr>
          <p:cNvPicPr>
            <a:picLocks noChangeAspect="1"/>
          </p:cNvPicPr>
          <p:nvPr/>
        </p:nvPicPr>
        <p:blipFill>
          <a:blip r:embed="rId3"/>
          <a:stretch>
            <a:fillRect/>
          </a:stretch>
        </p:blipFill>
        <p:spPr>
          <a:xfrm>
            <a:off x="3764605" y="4761014"/>
            <a:ext cx="1724928" cy="11500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Text Placeholder 4">
            <a:extLst>
              <a:ext uri="{FF2B5EF4-FFF2-40B4-BE49-F238E27FC236}">
                <a16:creationId xmlns:a16="http://schemas.microsoft.com/office/drawing/2014/main" id="{A11D9B2B-F3E6-95FB-C3FF-CA056FED3B4E}"/>
              </a:ext>
            </a:extLst>
          </p:cNvPr>
          <p:cNvSpPr>
            <a:spLocks noGrp="1"/>
          </p:cNvSpPr>
          <p:nvPr>
            <p:ph type="body" sz="quarter" idx="10"/>
          </p:nvPr>
        </p:nvSpPr>
        <p:spPr>
          <a:xfrm>
            <a:off x="448040" y="2418972"/>
            <a:ext cx="3358419" cy="3126690"/>
          </a:xfrm>
        </p:spPr>
        <p:txBody>
          <a:bodyPr wrap="square" lIns="91440" tIns="45720" rIns="91440" bIns="45720" anchor="t">
            <a:noAutofit/>
          </a:bodyPr>
          <a:lstStyle/>
          <a:p>
            <a:pPr algn="l">
              <a:buFont typeface="Arial" panose="020B0604020202020204" pitchFamily="34" charset="0"/>
              <a:buChar char="•"/>
            </a:pPr>
            <a:r>
              <a:rPr lang="en-US" sz="1600" b="1" i="0" dirty="0">
                <a:solidFill>
                  <a:srgbClr val="0F0F0F"/>
                </a:solidFill>
                <a:effectLst/>
              </a:rPr>
              <a:t>Open-Source </a:t>
            </a:r>
          </a:p>
          <a:p>
            <a:pPr algn="l">
              <a:buFont typeface="Arial" panose="020B0604020202020204" pitchFamily="34" charset="0"/>
              <a:buChar char="•"/>
            </a:pPr>
            <a:r>
              <a:rPr lang="en-US" sz="1600" b="1" i="0" dirty="0">
                <a:solidFill>
                  <a:srgbClr val="0F0F0F"/>
                </a:solidFill>
                <a:effectLst/>
              </a:rPr>
              <a:t>Proprietary </a:t>
            </a:r>
          </a:p>
          <a:p>
            <a:pPr algn="l">
              <a:buFont typeface="Arial" panose="020B0604020202020204" pitchFamily="34" charset="0"/>
              <a:buChar char="•"/>
            </a:pPr>
            <a:r>
              <a:rPr lang="en-US" sz="1600" b="1" i="0" dirty="0">
                <a:solidFill>
                  <a:srgbClr val="0F0F0F"/>
                </a:solidFill>
                <a:effectLst/>
              </a:rPr>
              <a:t>Field Data Collection</a:t>
            </a:r>
          </a:p>
          <a:p>
            <a:pPr algn="l">
              <a:buFont typeface="Arial" panose="020B0604020202020204" pitchFamily="34" charset="0"/>
              <a:buChar char="•"/>
            </a:pPr>
            <a:r>
              <a:rPr lang="en-US" sz="1600" b="1" i="0" dirty="0">
                <a:solidFill>
                  <a:srgbClr val="0F0F0F"/>
                </a:solidFill>
                <a:effectLst/>
              </a:rPr>
              <a:t>Local vs Global Data</a:t>
            </a:r>
          </a:p>
          <a:p>
            <a:pPr algn="l">
              <a:buFont typeface="Arial" panose="020B0604020202020204" pitchFamily="34" charset="0"/>
              <a:buChar char="•"/>
            </a:pPr>
            <a:r>
              <a:rPr lang="en-US" sz="1600" b="1" i="0" dirty="0">
                <a:solidFill>
                  <a:srgbClr val="0F0F0F"/>
                </a:solidFill>
                <a:effectLst/>
              </a:rPr>
              <a:t>Spatial Resolution</a:t>
            </a:r>
          </a:p>
          <a:p>
            <a:pPr algn="l">
              <a:buFont typeface="Arial" panose="020B0604020202020204" pitchFamily="34" charset="0"/>
              <a:buChar char="•"/>
            </a:pPr>
            <a:r>
              <a:rPr lang="en-US" sz="1600" b="1" i="0" dirty="0">
                <a:solidFill>
                  <a:srgbClr val="0F0F0F"/>
                </a:solidFill>
                <a:effectLst/>
              </a:rPr>
              <a:t>QA/QC</a:t>
            </a:r>
            <a:endParaRPr lang="en-US" sz="1600" b="1" i="0" dirty="0">
              <a:solidFill>
                <a:srgbClr val="374151"/>
              </a:solidFill>
              <a:effectLst/>
            </a:endParaRPr>
          </a:p>
        </p:txBody>
      </p:sp>
    </p:spTree>
    <p:extLst>
      <p:ext uri="{BB962C8B-B14F-4D97-AF65-F5344CB8AC3E}">
        <p14:creationId xmlns:p14="http://schemas.microsoft.com/office/powerpoint/2010/main" val="1690063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Preparing Data for GIS</a:t>
            </a:r>
          </a:p>
        </p:txBody>
      </p:sp>
      <p:sp>
        <p:nvSpPr>
          <p:cNvPr id="5" name="Text Placeholder 4"/>
          <p:cNvSpPr>
            <a:spLocks noGrp="1"/>
          </p:cNvSpPr>
          <p:nvPr>
            <p:ph type="body" sz="quarter" idx="10"/>
          </p:nvPr>
        </p:nvSpPr>
        <p:spPr>
          <a:xfrm>
            <a:off x="448041" y="2087563"/>
            <a:ext cx="4543059" cy="3126690"/>
          </a:xfrm>
        </p:spPr>
        <p:txBody>
          <a:bodyPr wrap="square" lIns="91440" tIns="45720" rIns="91440" bIns="45720" anchor="t">
            <a:noAutofit/>
          </a:bodyPr>
          <a:lstStyle/>
          <a:p>
            <a:pPr marL="224790" indent="-224790">
              <a:lnSpc>
                <a:spcPts val="2400"/>
              </a:lnSpc>
            </a:pPr>
            <a:r>
              <a:rPr lang="en-US" sz="1800" dirty="0">
                <a:latin typeface="Gill Sans MT"/>
              </a:rPr>
              <a:t>Understanding what we have </a:t>
            </a:r>
            <a:r>
              <a:rPr lang="en-US" dirty="0">
                <a:latin typeface="Gill Sans MT"/>
              </a:rPr>
              <a:t>available and what we need</a:t>
            </a:r>
          </a:p>
          <a:p>
            <a:pPr marL="224790" indent="-224790">
              <a:lnSpc>
                <a:spcPts val="2400"/>
              </a:lnSpc>
            </a:pPr>
            <a:r>
              <a:rPr lang="en-US" sz="1800" dirty="0">
                <a:latin typeface="Gill Sans MT"/>
              </a:rPr>
              <a:t>What question are </a:t>
            </a:r>
            <a:r>
              <a:rPr lang="en-US" dirty="0">
                <a:latin typeface="Gill Sans MT"/>
              </a:rPr>
              <a:t>we trying to answer? </a:t>
            </a:r>
          </a:p>
          <a:p>
            <a:pPr marL="224790" indent="-224790">
              <a:lnSpc>
                <a:spcPts val="2400"/>
              </a:lnSpc>
            </a:pPr>
            <a:r>
              <a:rPr lang="en-US" sz="1800" dirty="0">
                <a:latin typeface="Gill Sans MT"/>
              </a:rPr>
              <a:t>Is anything missing from our data? </a:t>
            </a:r>
          </a:p>
          <a:p>
            <a:pPr marL="224790" indent="-224790">
              <a:lnSpc>
                <a:spcPts val="2400"/>
              </a:lnSpc>
            </a:pPr>
            <a:r>
              <a:rPr lang="en-US" dirty="0">
                <a:latin typeface="Gill Sans MT"/>
              </a:rPr>
              <a:t>What’s the resolution of our data? </a:t>
            </a:r>
          </a:p>
          <a:p>
            <a:pPr marL="224790" indent="-224790">
              <a:lnSpc>
                <a:spcPts val="2400"/>
              </a:lnSpc>
            </a:pPr>
            <a:r>
              <a:rPr lang="en-US" dirty="0">
                <a:latin typeface="Gill Sans MT"/>
              </a:rPr>
              <a:t>Understanding Projections and Coordinate Systems</a:t>
            </a:r>
          </a:p>
        </p:txBody>
      </p:sp>
      <p:pic>
        <p:nvPicPr>
          <p:cNvPr id="2" name="Picture 1" descr="A group of maps on a surface&#10;&#10;Description automatically generated">
            <a:extLst>
              <a:ext uri="{FF2B5EF4-FFF2-40B4-BE49-F238E27FC236}">
                <a16:creationId xmlns:a16="http://schemas.microsoft.com/office/drawing/2014/main" id="{33B3894D-8CFB-E71B-74B3-89154C6AA8AF}"/>
              </a:ext>
            </a:extLst>
          </p:cNvPr>
          <p:cNvPicPr>
            <a:picLocks noChangeAspect="1"/>
          </p:cNvPicPr>
          <p:nvPr/>
        </p:nvPicPr>
        <p:blipFill>
          <a:blip r:embed="rId3"/>
          <a:stretch>
            <a:fillRect/>
          </a:stretch>
        </p:blipFill>
        <p:spPr>
          <a:xfrm>
            <a:off x="5980110" y="3841130"/>
            <a:ext cx="1724928" cy="11500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descr="A group of maps on a surface&#10;&#10;Description automatically generated">
            <a:extLst>
              <a:ext uri="{FF2B5EF4-FFF2-40B4-BE49-F238E27FC236}">
                <a16:creationId xmlns:a16="http://schemas.microsoft.com/office/drawing/2014/main" id="{EA695988-69A6-4533-14E9-42DE5BCAC1A4}"/>
              </a:ext>
            </a:extLst>
          </p:cNvPr>
          <p:cNvPicPr>
            <a:picLocks noChangeAspect="1"/>
          </p:cNvPicPr>
          <p:nvPr/>
        </p:nvPicPr>
        <p:blipFill>
          <a:blip r:embed="rId3"/>
          <a:stretch>
            <a:fillRect/>
          </a:stretch>
        </p:blipFill>
        <p:spPr>
          <a:xfrm>
            <a:off x="5980110" y="2306810"/>
            <a:ext cx="1683074" cy="11221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descr="A group of maps on a surface&#10;&#10;Description automatically generated">
            <a:extLst>
              <a:ext uri="{FF2B5EF4-FFF2-40B4-BE49-F238E27FC236}">
                <a16:creationId xmlns:a16="http://schemas.microsoft.com/office/drawing/2014/main" id="{2992A21D-6FD8-59F7-3F24-3E6A88534BF6}"/>
              </a:ext>
            </a:extLst>
          </p:cNvPr>
          <p:cNvPicPr>
            <a:picLocks noChangeAspect="1"/>
          </p:cNvPicPr>
          <p:nvPr/>
        </p:nvPicPr>
        <p:blipFill>
          <a:blip r:embed="rId3"/>
          <a:stretch>
            <a:fillRect/>
          </a:stretch>
        </p:blipFill>
        <p:spPr>
          <a:xfrm>
            <a:off x="5938256" y="5314330"/>
            <a:ext cx="1724928" cy="11500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689401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Common challenges and solutions</a:t>
            </a:r>
          </a:p>
        </p:txBody>
      </p:sp>
      <p:graphicFrame>
        <p:nvGraphicFramePr>
          <p:cNvPr id="6" name="Diagram 5">
            <a:extLst>
              <a:ext uri="{FF2B5EF4-FFF2-40B4-BE49-F238E27FC236}">
                <a16:creationId xmlns:a16="http://schemas.microsoft.com/office/drawing/2014/main" id="{AEF42F9B-961D-89C0-20D2-C1A843E9ED86}"/>
              </a:ext>
            </a:extLst>
          </p:cNvPr>
          <p:cNvGraphicFramePr/>
          <p:nvPr>
            <p:extLst>
              <p:ext uri="{D42A27DB-BD31-4B8C-83A1-F6EECF244321}">
                <p14:modId xmlns:p14="http://schemas.microsoft.com/office/powerpoint/2010/main" val="618973581"/>
              </p:ext>
            </p:extLst>
          </p:nvPr>
        </p:nvGraphicFramePr>
        <p:xfrm>
          <a:off x="448041" y="1866900"/>
          <a:ext cx="8375650" cy="41791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251481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4DD99A-A759-5B4F-ABF1-0C53405385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726513-FCB5-DDCD-6461-EC6307410BE8}"/>
              </a:ext>
            </a:extLst>
          </p:cNvPr>
          <p:cNvSpPr>
            <a:spLocks noGrp="1"/>
          </p:cNvSpPr>
          <p:nvPr>
            <p:ph type="title"/>
          </p:nvPr>
        </p:nvSpPr>
        <p:spPr>
          <a:xfrm>
            <a:off x="457200" y="3130475"/>
            <a:ext cx="8229600" cy="597049"/>
          </a:xfrm>
        </p:spPr>
        <p:txBody>
          <a:bodyPr/>
          <a:lstStyle/>
          <a:p>
            <a:r>
              <a:rPr lang="en-US" dirty="0"/>
              <a:t>Live Demo</a:t>
            </a:r>
          </a:p>
        </p:txBody>
      </p:sp>
    </p:spTree>
    <p:extLst>
      <p:ext uri="{BB962C8B-B14F-4D97-AF65-F5344CB8AC3E}">
        <p14:creationId xmlns:p14="http://schemas.microsoft.com/office/powerpoint/2010/main" val="2433113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Geographic Information Systems</a:t>
            </a:r>
          </a:p>
        </p:txBody>
      </p:sp>
      <p:sp>
        <p:nvSpPr>
          <p:cNvPr id="3" name="Text Placeholder 2"/>
          <p:cNvSpPr>
            <a:spLocks noGrp="1"/>
          </p:cNvSpPr>
          <p:nvPr>
            <p:ph type="body" sz="quarter" idx="10"/>
          </p:nvPr>
        </p:nvSpPr>
        <p:spPr>
          <a:xfrm>
            <a:off x="658287" y="2739864"/>
            <a:ext cx="3913713" cy="3796001"/>
          </a:xfrm>
        </p:spPr>
        <p:txBody>
          <a:bodyPr lIns="91440" tIns="45720" rIns="91440" bIns="45720" anchor="t"/>
          <a:lstStyle/>
          <a:p>
            <a:pPr marL="285750" indent="-285750">
              <a:lnSpc>
                <a:spcPct val="200000"/>
              </a:lnSpc>
              <a:buFont typeface="Arial" panose="020B0604020202020204" pitchFamily="34" charset="0"/>
              <a:buChar char="•"/>
            </a:pPr>
            <a:r>
              <a:rPr lang="en-US" dirty="0">
                <a:latin typeface="Gill Sans MT"/>
                <a:cs typeface="Arial"/>
              </a:rPr>
              <a:t>What is GIS? </a:t>
            </a:r>
          </a:p>
          <a:p>
            <a:pPr marL="742939" lvl="1" indent="-285750">
              <a:lnSpc>
                <a:spcPct val="200000"/>
              </a:lnSpc>
              <a:buFont typeface="Arial" panose="020B0604020202020204" pitchFamily="34" charset="0"/>
              <a:buChar char="•"/>
            </a:pPr>
            <a:r>
              <a:rPr lang="en-US" sz="1600" dirty="0">
                <a:latin typeface="Gill Sans MT"/>
                <a:cs typeface="Arial"/>
              </a:rPr>
              <a:t>History</a:t>
            </a:r>
          </a:p>
          <a:p>
            <a:pPr marL="742939" lvl="1" indent="-285750">
              <a:lnSpc>
                <a:spcPct val="200000"/>
              </a:lnSpc>
              <a:buFont typeface="Arial" panose="020B0604020202020204" pitchFamily="34" charset="0"/>
              <a:buChar char="•"/>
            </a:pPr>
            <a:r>
              <a:rPr lang="en-US" sz="1600" dirty="0">
                <a:latin typeface="Gill Sans MT"/>
                <a:cs typeface="Arial"/>
              </a:rPr>
              <a:t>Purpose</a:t>
            </a:r>
          </a:p>
          <a:p>
            <a:pPr marL="742939" lvl="1" indent="-285750">
              <a:lnSpc>
                <a:spcPct val="200000"/>
              </a:lnSpc>
              <a:buFont typeface="Arial" panose="020B0604020202020204" pitchFamily="34" charset="0"/>
              <a:buChar char="•"/>
            </a:pPr>
            <a:r>
              <a:rPr lang="en-US" sz="1600" dirty="0">
                <a:latin typeface="Gill Sans MT"/>
                <a:cs typeface="Arial"/>
              </a:rPr>
              <a:t>Role</a:t>
            </a:r>
          </a:p>
          <a:p>
            <a:pPr marL="742939" lvl="1" indent="-285750">
              <a:lnSpc>
                <a:spcPct val="200000"/>
              </a:lnSpc>
              <a:buFont typeface="Arial" panose="020B0604020202020204" pitchFamily="34" charset="0"/>
              <a:buChar char="•"/>
            </a:pPr>
            <a:r>
              <a:rPr lang="en-US" sz="1600" dirty="0">
                <a:latin typeface="Gill Sans MT"/>
                <a:cs typeface="Arial"/>
              </a:rPr>
              <a:t>Impact</a:t>
            </a:r>
            <a:endParaRPr lang="en-US" sz="1600" dirty="0"/>
          </a:p>
        </p:txBody>
      </p:sp>
      <p:pic>
        <p:nvPicPr>
          <p:cNvPr id="4098" name="Picture 2" descr="QGIS Plugins planet">
            <a:extLst>
              <a:ext uri="{FF2B5EF4-FFF2-40B4-BE49-F238E27FC236}">
                <a16:creationId xmlns:a16="http://schemas.microsoft.com/office/drawing/2014/main" id="{769B9482-5F2F-D90D-83C8-03D7599400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7466" y="2410680"/>
            <a:ext cx="5850175" cy="375951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1344991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and Editing Spatial Data</a:t>
            </a:r>
          </a:p>
        </p:txBody>
      </p:sp>
      <p:sp>
        <p:nvSpPr>
          <p:cNvPr id="3" name="Text Placeholder 2"/>
          <p:cNvSpPr>
            <a:spLocks noGrp="1"/>
          </p:cNvSpPr>
          <p:nvPr>
            <p:ph type="body" sz="quarter" idx="10"/>
          </p:nvPr>
        </p:nvSpPr>
        <p:spPr>
          <a:xfrm>
            <a:off x="658287" y="2246057"/>
            <a:ext cx="3913713" cy="3796001"/>
          </a:xfrm>
        </p:spPr>
        <p:txBody>
          <a:bodyPr lIns="91440" tIns="45720" rIns="91440" bIns="45720" anchor="t"/>
          <a:lstStyle/>
          <a:p>
            <a:pPr marL="285750" indent="-285750">
              <a:lnSpc>
                <a:spcPct val="200000"/>
              </a:lnSpc>
              <a:buFont typeface="Arial" panose="020B0604020202020204" pitchFamily="34" charset="0"/>
              <a:buChar char="•"/>
            </a:pPr>
            <a:r>
              <a:rPr lang="en-US" dirty="0">
                <a:latin typeface="Gill Sans MT"/>
                <a:cs typeface="Arial"/>
              </a:rPr>
              <a:t>Visualizing and Mapping the data</a:t>
            </a:r>
          </a:p>
          <a:p>
            <a:pPr marL="285750" indent="-285750">
              <a:lnSpc>
                <a:spcPct val="200000"/>
              </a:lnSpc>
              <a:buFont typeface="Arial" panose="020B0604020202020204" pitchFamily="34" charset="0"/>
              <a:buChar char="•"/>
            </a:pPr>
            <a:r>
              <a:rPr lang="en-US" dirty="0">
                <a:latin typeface="Gill Sans MT"/>
                <a:cs typeface="Arial"/>
              </a:rPr>
              <a:t>QA/QC</a:t>
            </a:r>
          </a:p>
          <a:p>
            <a:pPr marL="285750" indent="-285750">
              <a:lnSpc>
                <a:spcPct val="200000"/>
              </a:lnSpc>
              <a:buFont typeface="Arial" panose="020B0604020202020204" pitchFamily="34" charset="0"/>
              <a:buChar char="•"/>
            </a:pPr>
            <a:r>
              <a:rPr lang="en-US" dirty="0">
                <a:latin typeface="Gill Sans MT"/>
                <a:cs typeface="Arial"/>
              </a:rPr>
              <a:t>View Tabular Data</a:t>
            </a:r>
          </a:p>
          <a:p>
            <a:pPr marL="285750" indent="-285750">
              <a:lnSpc>
                <a:spcPct val="200000"/>
              </a:lnSpc>
              <a:buFont typeface="Arial" panose="020B0604020202020204" pitchFamily="34" charset="0"/>
              <a:buChar char="•"/>
            </a:pPr>
            <a:r>
              <a:rPr lang="en-US" dirty="0">
                <a:latin typeface="Gill Sans MT"/>
                <a:cs typeface="Arial"/>
              </a:rPr>
              <a:t>Editing Spatial Data </a:t>
            </a:r>
          </a:p>
          <a:p>
            <a:pPr marL="285750" indent="-285750">
              <a:lnSpc>
                <a:spcPct val="200000"/>
              </a:lnSpc>
              <a:buFont typeface="Arial" panose="020B0604020202020204" pitchFamily="34" charset="0"/>
              <a:buChar char="•"/>
            </a:pPr>
            <a:r>
              <a:rPr lang="en-US" dirty="0">
                <a:latin typeface="Gill Sans MT"/>
                <a:cs typeface="Arial"/>
              </a:rPr>
              <a:t>Improving Symbology </a:t>
            </a:r>
          </a:p>
        </p:txBody>
      </p:sp>
      <p:pic>
        <p:nvPicPr>
          <p:cNvPr id="6" name="Picture 5" descr="A map of the world&#10;&#10;Description automatically generated">
            <a:extLst>
              <a:ext uri="{FF2B5EF4-FFF2-40B4-BE49-F238E27FC236}">
                <a16:creationId xmlns:a16="http://schemas.microsoft.com/office/drawing/2014/main" id="{B65FA66E-1051-82BF-669F-61D632D24DC5}"/>
              </a:ext>
            </a:extLst>
          </p:cNvPr>
          <p:cNvPicPr>
            <a:picLocks noChangeAspect="1"/>
          </p:cNvPicPr>
          <p:nvPr/>
        </p:nvPicPr>
        <p:blipFill>
          <a:blip r:embed="rId2"/>
          <a:stretch>
            <a:fillRect/>
          </a:stretch>
        </p:blipFill>
        <p:spPr>
          <a:xfrm>
            <a:off x="4298332" y="2530842"/>
            <a:ext cx="4379309" cy="290943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150642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Visualizing and Mapping</a:t>
            </a:r>
          </a:p>
        </p:txBody>
      </p:sp>
      <p:sp>
        <p:nvSpPr>
          <p:cNvPr id="5" name="Text Placeholder 4"/>
          <p:cNvSpPr>
            <a:spLocks noGrp="1"/>
          </p:cNvSpPr>
          <p:nvPr>
            <p:ph type="body" sz="quarter" idx="10"/>
          </p:nvPr>
        </p:nvSpPr>
        <p:spPr>
          <a:xfrm>
            <a:off x="448041" y="2087563"/>
            <a:ext cx="8265749" cy="3126690"/>
          </a:xfrm>
        </p:spPr>
        <p:txBody>
          <a:bodyPr wrap="square" lIns="91440" tIns="45720" rIns="91440" bIns="45720" anchor="t">
            <a:noAutofit/>
          </a:bodyPr>
          <a:lstStyle/>
          <a:p>
            <a:pPr marL="0" indent="0" algn="l">
              <a:buNone/>
            </a:pPr>
            <a:r>
              <a:rPr lang="en-US" b="0" i="0" dirty="0">
                <a:solidFill>
                  <a:srgbClr val="374151"/>
                </a:solidFill>
                <a:effectLst/>
              </a:rPr>
              <a:t>Visualization and mapping involve displaying spatial data on a map, allowing users to interpret patterns, relationships, and trends across geographic areas.</a:t>
            </a:r>
          </a:p>
        </p:txBody>
      </p:sp>
      <p:pic>
        <p:nvPicPr>
          <p:cNvPr id="2050" name="Picture 2" descr="Self-Organising Maps for Customer Segmentation using R | Shane Lynn">
            <a:extLst>
              <a:ext uri="{FF2B5EF4-FFF2-40B4-BE49-F238E27FC236}">
                <a16:creationId xmlns:a16="http://schemas.microsoft.com/office/drawing/2014/main" id="{A7B2665A-B845-4651-0320-D948287C37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210" y="3650908"/>
            <a:ext cx="2587261" cy="157363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ggregation-o-rama! Binning, Clustering, and Clustered Pies now in Map  Viewer">
            <a:extLst>
              <a:ext uri="{FF2B5EF4-FFF2-40B4-BE49-F238E27FC236}">
                <a16:creationId xmlns:a16="http://schemas.microsoft.com/office/drawing/2014/main" id="{3C1DA95A-3DF0-74C2-A375-0020D680AF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757" y="3412129"/>
            <a:ext cx="2377864" cy="20511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hat is GIS? | Geographic Information System Mapping Technology">
            <a:extLst>
              <a:ext uri="{FF2B5EF4-FFF2-40B4-BE49-F238E27FC236}">
                <a16:creationId xmlns:a16="http://schemas.microsoft.com/office/drawing/2014/main" id="{5A563426-97EA-7CF9-BF0A-487C510DC9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1983" y="3650908"/>
            <a:ext cx="2377864" cy="1671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12795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QA/QC</a:t>
            </a:r>
          </a:p>
        </p:txBody>
      </p:sp>
      <p:sp>
        <p:nvSpPr>
          <p:cNvPr id="5" name="Text Placeholder 4"/>
          <p:cNvSpPr>
            <a:spLocks noGrp="1"/>
          </p:cNvSpPr>
          <p:nvPr>
            <p:ph type="body" sz="quarter" idx="10"/>
          </p:nvPr>
        </p:nvSpPr>
        <p:spPr>
          <a:xfrm>
            <a:off x="448041" y="2735263"/>
            <a:ext cx="2511059" cy="3126690"/>
          </a:xfrm>
        </p:spPr>
        <p:txBody>
          <a:bodyPr wrap="square" lIns="91440" tIns="45720" rIns="91440" bIns="45720" anchor="t">
            <a:noAutofit/>
          </a:bodyPr>
          <a:lstStyle/>
          <a:p>
            <a:pPr marL="0" indent="0" algn="l">
              <a:buNone/>
            </a:pPr>
            <a:r>
              <a:rPr lang="en-US" b="0" i="0" dirty="0">
                <a:solidFill>
                  <a:srgbClr val="374151"/>
                </a:solidFill>
                <a:effectLst/>
              </a:rPr>
              <a:t>QA/QC refers to the processes used to ensure the accuracy and reliability of spatial data through systematic checks and validation techniques.</a:t>
            </a:r>
          </a:p>
        </p:txBody>
      </p:sp>
      <p:pic>
        <p:nvPicPr>
          <p:cNvPr id="4098" name="Picture 2" descr="Developing a Quality Assurance Plan">
            <a:extLst>
              <a:ext uri="{FF2B5EF4-FFF2-40B4-BE49-F238E27FC236}">
                <a16:creationId xmlns:a16="http://schemas.microsoft.com/office/drawing/2014/main" id="{922763DE-0763-E120-0461-2F5A8A4FBB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4065" y="2087563"/>
            <a:ext cx="5419725" cy="36766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359864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Tabular Data</a:t>
            </a:r>
          </a:p>
        </p:txBody>
      </p:sp>
      <p:sp>
        <p:nvSpPr>
          <p:cNvPr id="5" name="Text Placeholder 4"/>
          <p:cNvSpPr>
            <a:spLocks noGrp="1"/>
          </p:cNvSpPr>
          <p:nvPr>
            <p:ph type="body" sz="quarter" idx="10"/>
          </p:nvPr>
        </p:nvSpPr>
        <p:spPr>
          <a:xfrm>
            <a:off x="448041" y="2366963"/>
            <a:ext cx="2307859" cy="3126690"/>
          </a:xfrm>
        </p:spPr>
        <p:txBody>
          <a:bodyPr wrap="square" lIns="91440" tIns="45720" rIns="91440" bIns="45720" anchor="t">
            <a:noAutofit/>
          </a:bodyPr>
          <a:lstStyle/>
          <a:p>
            <a:pPr marL="0" indent="0" algn="l">
              <a:buNone/>
            </a:pPr>
            <a:r>
              <a:rPr lang="en-US" b="0" i="0" dirty="0">
                <a:solidFill>
                  <a:srgbClr val="374151"/>
                </a:solidFill>
                <a:effectLst/>
              </a:rPr>
              <a:t>Viewing tabular data involves examining the attribute information associated with spatial features in a table format, providing insight into the characteristics of the data.</a:t>
            </a:r>
          </a:p>
        </p:txBody>
      </p:sp>
      <p:pic>
        <p:nvPicPr>
          <p:cNvPr id="3074" name="Picture 2" descr="GSP 270: Attributes in ArcGIS - Part 6">
            <a:extLst>
              <a:ext uri="{FF2B5EF4-FFF2-40B4-BE49-F238E27FC236}">
                <a16:creationId xmlns:a16="http://schemas.microsoft.com/office/drawing/2014/main" id="{458BD24B-E57C-54BC-2C20-FB6D389817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2538" y="2213426"/>
            <a:ext cx="5685103" cy="34337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627929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Create, edit, &amp; delete Data</a:t>
            </a:r>
          </a:p>
        </p:txBody>
      </p:sp>
      <p:sp>
        <p:nvSpPr>
          <p:cNvPr id="5" name="Text Placeholder 4"/>
          <p:cNvSpPr>
            <a:spLocks noGrp="1"/>
          </p:cNvSpPr>
          <p:nvPr>
            <p:ph type="body" sz="quarter" idx="10"/>
          </p:nvPr>
        </p:nvSpPr>
        <p:spPr>
          <a:xfrm>
            <a:off x="448041" y="2789628"/>
            <a:ext cx="2358659" cy="3126690"/>
          </a:xfrm>
        </p:spPr>
        <p:txBody>
          <a:bodyPr wrap="square" lIns="91440" tIns="45720" rIns="91440" bIns="45720" anchor="t">
            <a:noAutofit/>
          </a:bodyPr>
          <a:lstStyle/>
          <a:p>
            <a:pPr marL="0" indent="0" algn="l">
              <a:buNone/>
            </a:pPr>
            <a:r>
              <a:rPr lang="en-US" b="0" i="0" dirty="0">
                <a:solidFill>
                  <a:srgbClr val="374151"/>
                </a:solidFill>
                <a:effectLst/>
              </a:rPr>
              <a:t>Editing spatial data involves modifying the geometry (location, shape) or attributes (information) of spatial features within a dataset.</a:t>
            </a:r>
          </a:p>
        </p:txBody>
      </p:sp>
      <p:pic>
        <p:nvPicPr>
          <p:cNvPr id="5122" name="Picture 2" descr="The Basics of Editing in ArcGIS Pro - Geospatial Training Services">
            <a:extLst>
              <a:ext uri="{FF2B5EF4-FFF2-40B4-BE49-F238E27FC236}">
                <a16:creationId xmlns:a16="http://schemas.microsoft.com/office/drawing/2014/main" id="{A0223BCF-6789-B63C-2258-245C78754A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5300" y="2445592"/>
            <a:ext cx="5791954" cy="325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1681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3E843-A8A7-C2D0-C180-B819ED16694F}"/>
              </a:ext>
            </a:extLst>
          </p:cNvPr>
          <p:cNvSpPr>
            <a:spLocks noGrp="1"/>
          </p:cNvSpPr>
          <p:nvPr>
            <p:ph type="title"/>
          </p:nvPr>
        </p:nvSpPr>
        <p:spPr>
          <a:xfrm>
            <a:off x="457200" y="3429000"/>
            <a:ext cx="8229600" cy="597049"/>
          </a:xfrm>
        </p:spPr>
        <p:txBody>
          <a:bodyPr/>
          <a:lstStyle/>
          <a:p>
            <a:r>
              <a:rPr lang="en-US" dirty="0"/>
              <a:t>Live Demo</a:t>
            </a:r>
          </a:p>
        </p:txBody>
      </p:sp>
    </p:spTree>
    <p:extLst>
      <p:ext uri="{BB962C8B-B14F-4D97-AF65-F5344CB8AC3E}">
        <p14:creationId xmlns:p14="http://schemas.microsoft.com/office/powerpoint/2010/main" val="37895667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Spatial analysis</a:t>
            </a:r>
          </a:p>
        </p:txBody>
      </p:sp>
      <p:sp>
        <p:nvSpPr>
          <p:cNvPr id="3" name="Text Placeholder 2"/>
          <p:cNvSpPr>
            <a:spLocks noGrp="1"/>
          </p:cNvSpPr>
          <p:nvPr>
            <p:ph type="body" sz="quarter" idx="10"/>
          </p:nvPr>
        </p:nvSpPr>
        <p:spPr>
          <a:xfrm>
            <a:off x="658287" y="1905554"/>
            <a:ext cx="3913713" cy="3796001"/>
          </a:xfrm>
        </p:spPr>
        <p:txBody>
          <a:bodyPr lIns="91440" tIns="45720" rIns="91440" bIns="45720" anchor="t"/>
          <a:lstStyle/>
          <a:p>
            <a:pPr marL="285750" indent="-285750">
              <a:lnSpc>
                <a:spcPct val="200000"/>
              </a:lnSpc>
              <a:buFont typeface="Arial" panose="020B0604020202020204" pitchFamily="34" charset="0"/>
              <a:buChar char="•"/>
            </a:pPr>
            <a:r>
              <a:rPr lang="en-US" dirty="0">
                <a:latin typeface="Gill Sans MT"/>
                <a:cs typeface="Arial"/>
              </a:rPr>
              <a:t>What is Spatial Analysis? </a:t>
            </a:r>
          </a:p>
          <a:p>
            <a:pPr marL="285750" indent="-285750">
              <a:lnSpc>
                <a:spcPct val="200000"/>
              </a:lnSpc>
              <a:buFont typeface="Arial" panose="020B0604020202020204" pitchFamily="34" charset="0"/>
              <a:buChar char="•"/>
            </a:pPr>
            <a:r>
              <a:rPr lang="en-US" dirty="0">
                <a:latin typeface="Gill Sans MT"/>
                <a:cs typeface="Arial"/>
              </a:rPr>
              <a:t>Types of Spatial Analysis</a:t>
            </a:r>
          </a:p>
          <a:p>
            <a:pPr marL="285750" indent="-285750">
              <a:lnSpc>
                <a:spcPct val="200000"/>
              </a:lnSpc>
              <a:buFont typeface="Arial" panose="020B0604020202020204" pitchFamily="34" charset="0"/>
              <a:buChar char="•"/>
            </a:pPr>
            <a:r>
              <a:rPr lang="en-US" dirty="0">
                <a:latin typeface="Gill Sans MT"/>
                <a:cs typeface="Arial"/>
              </a:rPr>
              <a:t>Displaying Results of Analysis</a:t>
            </a:r>
          </a:p>
          <a:p>
            <a:pPr marL="285750" indent="-285750">
              <a:lnSpc>
                <a:spcPct val="200000"/>
              </a:lnSpc>
              <a:buFont typeface="Arial" panose="020B0604020202020204" pitchFamily="34" charset="0"/>
              <a:buChar char="•"/>
            </a:pPr>
            <a:r>
              <a:rPr lang="en-US" dirty="0">
                <a:latin typeface="Gill Sans MT"/>
                <a:cs typeface="Arial"/>
              </a:rPr>
              <a:t>Enriching Analysis</a:t>
            </a:r>
          </a:p>
          <a:p>
            <a:pPr marL="285750" indent="-285750">
              <a:lnSpc>
                <a:spcPct val="200000"/>
              </a:lnSpc>
              <a:buFont typeface="Arial" panose="020B0604020202020204" pitchFamily="34" charset="0"/>
              <a:buChar char="•"/>
            </a:pPr>
            <a:r>
              <a:rPr lang="en-US" dirty="0">
                <a:latin typeface="Gill Sans MT"/>
                <a:cs typeface="Arial"/>
              </a:rPr>
              <a:t>Aggregating and Clustering and Heat Maps, Etc. </a:t>
            </a:r>
          </a:p>
        </p:txBody>
      </p:sp>
      <p:pic>
        <p:nvPicPr>
          <p:cNvPr id="6" name="Picture 5" descr="A map of the world&#10;&#10;Description automatically generated">
            <a:extLst>
              <a:ext uri="{FF2B5EF4-FFF2-40B4-BE49-F238E27FC236}">
                <a16:creationId xmlns:a16="http://schemas.microsoft.com/office/drawing/2014/main" id="{B65FA66E-1051-82BF-669F-61D632D24DC5}"/>
              </a:ext>
            </a:extLst>
          </p:cNvPr>
          <p:cNvPicPr>
            <a:picLocks noChangeAspect="1"/>
          </p:cNvPicPr>
          <p:nvPr/>
        </p:nvPicPr>
        <p:blipFill>
          <a:blip r:embed="rId2"/>
          <a:stretch>
            <a:fillRect/>
          </a:stretch>
        </p:blipFill>
        <p:spPr>
          <a:xfrm>
            <a:off x="4562841" y="2530842"/>
            <a:ext cx="4379309" cy="290943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5798693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spatial analysis? </a:t>
            </a:r>
          </a:p>
        </p:txBody>
      </p:sp>
      <p:sp>
        <p:nvSpPr>
          <p:cNvPr id="5" name="Text Placeholder 4"/>
          <p:cNvSpPr>
            <a:spLocks noGrp="1"/>
          </p:cNvSpPr>
          <p:nvPr>
            <p:ph type="body" sz="quarter" idx="10"/>
          </p:nvPr>
        </p:nvSpPr>
        <p:spPr>
          <a:xfrm>
            <a:off x="448041" y="2574865"/>
            <a:ext cx="2990103" cy="3126690"/>
          </a:xfrm>
        </p:spPr>
        <p:txBody>
          <a:bodyPr wrap="square" lIns="91440" tIns="45720" rIns="91440" bIns="45720" anchor="t">
            <a:noAutofit/>
          </a:bodyPr>
          <a:lstStyle/>
          <a:p>
            <a:pPr marL="0" indent="0" algn="l">
              <a:buNone/>
            </a:pPr>
            <a:r>
              <a:rPr lang="en-US" b="0" i="0" dirty="0">
                <a:solidFill>
                  <a:srgbClr val="374151"/>
                </a:solidFill>
                <a:effectLst/>
              </a:rPr>
              <a:t>Spatial analysis is the process of examining the locations, attributes, and relationships of features in spatial data, through various techniques, to understand patterns, trends, and conditions in geographic space.</a:t>
            </a:r>
          </a:p>
        </p:txBody>
      </p:sp>
      <p:pic>
        <p:nvPicPr>
          <p:cNvPr id="1026" name="Picture 2" descr="How to Perform Spatial Analysis">
            <a:extLst>
              <a:ext uri="{FF2B5EF4-FFF2-40B4-BE49-F238E27FC236}">
                <a16:creationId xmlns:a16="http://schemas.microsoft.com/office/drawing/2014/main" id="{1CE7F6C1-4E34-A2C7-7C7E-44C77BE951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245" r="22721"/>
          <a:stretch/>
        </p:blipFill>
        <p:spPr bwMode="auto">
          <a:xfrm>
            <a:off x="4572000" y="1950530"/>
            <a:ext cx="3194304" cy="4200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18422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Types of Spatial analysis</a:t>
            </a:r>
          </a:p>
        </p:txBody>
      </p:sp>
      <p:sp>
        <p:nvSpPr>
          <p:cNvPr id="5" name="Text Placeholder 4"/>
          <p:cNvSpPr>
            <a:spLocks noGrp="1"/>
          </p:cNvSpPr>
          <p:nvPr>
            <p:ph type="body" sz="quarter" idx="10"/>
          </p:nvPr>
        </p:nvSpPr>
        <p:spPr>
          <a:xfrm>
            <a:off x="448041" y="2258251"/>
            <a:ext cx="8265749" cy="3126690"/>
          </a:xfrm>
        </p:spPr>
        <p:txBody>
          <a:bodyPr wrap="square" lIns="91440" tIns="45720" rIns="91440" bIns="45720" anchor="t">
            <a:noAutofit/>
          </a:bodyPr>
          <a:lstStyle/>
          <a:p>
            <a:pPr marL="0" indent="0" algn="l">
              <a:buNone/>
            </a:pPr>
            <a:r>
              <a:rPr lang="en-US" b="0" i="0" dirty="0">
                <a:solidFill>
                  <a:srgbClr val="374151"/>
                </a:solidFill>
                <a:effectLst/>
              </a:rPr>
              <a:t>Spatial analysis encompasses a wide range of techniques, each suited to different types of data and research questions.</a:t>
            </a:r>
          </a:p>
          <a:p>
            <a:pPr algn="l">
              <a:buFont typeface="Arial" panose="020B0604020202020204" pitchFamily="34" charset="0"/>
              <a:buChar char="•"/>
            </a:pPr>
            <a:r>
              <a:rPr lang="en-US" b="1" i="0" dirty="0">
                <a:solidFill>
                  <a:srgbClr val="374151"/>
                </a:solidFill>
                <a:effectLst/>
              </a:rPr>
              <a:t>Examples:</a:t>
            </a:r>
            <a:endParaRPr lang="en-US" b="0" i="0" dirty="0">
              <a:solidFill>
                <a:srgbClr val="374151"/>
              </a:solidFill>
              <a:effectLst/>
            </a:endParaRPr>
          </a:p>
          <a:p>
            <a:pPr marL="742950" lvl="1" indent="-285750" algn="l">
              <a:buFont typeface="Arial" panose="020B0604020202020204" pitchFamily="34" charset="0"/>
              <a:buChar char="•"/>
            </a:pPr>
            <a:r>
              <a:rPr lang="en-US" b="1" i="0" dirty="0">
                <a:solidFill>
                  <a:srgbClr val="374151"/>
                </a:solidFill>
                <a:effectLst/>
              </a:rPr>
              <a:t>Buffer Analysis:</a:t>
            </a:r>
            <a:r>
              <a:rPr lang="en-US" b="0" i="0" dirty="0">
                <a:solidFill>
                  <a:srgbClr val="374151"/>
                </a:solidFill>
                <a:effectLst/>
              </a:rPr>
              <a:t> Creates zones around spatial features to evaluate proximity.</a:t>
            </a:r>
          </a:p>
          <a:p>
            <a:pPr marL="742950" lvl="1" indent="-285750" algn="l">
              <a:buFont typeface="Arial" panose="020B0604020202020204" pitchFamily="34" charset="0"/>
              <a:buChar char="•"/>
            </a:pPr>
            <a:r>
              <a:rPr lang="en-US" b="1" i="0" dirty="0">
                <a:solidFill>
                  <a:srgbClr val="374151"/>
                </a:solidFill>
                <a:effectLst/>
              </a:rPr>
              <a:t>Overlay Analysis:</a:t>
            </a:r>
            <a:r>
              <a:rPr lang="en-US" b="0" i="0" dirty="0">
                <a:solidFill>
                  <a:srgbClr val="374151"/>
                </a:solidFill>
                <a:effectLst/>
              </a:rPr>
              <a:t> Combines multiple data layers to identify relationships.</a:t>
            </a:r>
          </a:p>
          <a:p>
            <a:pPr marL="742950" lvl="1" indent="-285750" algn="l">
              <a:buFont typeface="Arial" panose="020B0604020202020204" pitchFamily="34" charset="0"/>
              <a:buChar char="•"/>
            </a:pPr>
            <a:r>
              <a:rPr lang="en-US" b="1" i="0" dirty="0">
                <a:solidFill>
                  <a:srgbClr val="374151"/>
                </a:solidFill>
                <a:effectLst/>
              </a:rPr>
              <a:t>Network Analysis:</a:t>
            </a:r>
            <a:r>
              <a:rPr lang="en-US" b="0" i="0" dirty="0">
                <a:solidFill>
                  <a:srgbClr val="374151"/>
                </a:solidFill>
                <a:effectLst/>
              </a:rPr>
              <a:t> Examines paths, routes, and networks for optimal routing and connectivity studies.</a:t>
            </a:r>
          </a:p>
          <a:p>
            <a:pPr marL="742950" lvl="1" indent="-285750" algn="l">
              <a:buFont typeface="Arial" panose="020B0604020202020204" pitchFamily="34" charset="0"/>
              <a:buChar char="•"/>
            </a:pPr>
            <a:r>
              <a:rPr lang="en-US" b="1" i="0" dirty="0">
                <a:solidFill>
                  <a:srgbClr val="374151"/>
                </a:solidFill>
                <a:effectLst/>
              </a:rPr>
              <a:t>Spatial Interpolation:</a:t>
            </a:r>
            <a:r>
              <a:rPr lang="en-US" b="0" i="0" dirty="0">
                <a:solidFill>
                  <a:srgbClr val="374151"/>
                </a:solidFill>
                <a:effectLst/>
              </a:rPr>
              <a:t> Estimates values for unsampled areas based on values from known locations.</a:t>
            </a:r>
          </a:p>
        </p:txBody>
      </p:sp>
    </p:spTree>
    <p:extLst>
      <p:ext uri="{BB962C8B-B14F-4D97-AF65-F5344CB8AC3E}">
        <p14:creationId xmlns:p14="http://schemas.microsoft.com/office/powerpoint/2010/main" val="2989013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Displaying results of analysis</a:t>
            </a:r>
          </a:p>
        </p:txBody>
      </p:sp>
      <p:sp>
        <p:nvSpPr>
          <p:cNvPr id="5" name="Text Placeholder 4"/>
          <p:cNvSpPr>
            <a:spLocks noGrp="1"/>
          </p:cNvSpPr>
          <p:nvPr>
            <p:ph type="body" sz="quarter" idx="10"/>
          </p:nvPr>
        </p:nvSpPr>
        <p:spPr>
          <a:xfrm>
            <a:off x="448041" y="2574865"/>
            <a:ext cx="2404887" cy="3126690"/>
          </a:xfrm>
        </p:spPr>
        <p:txBody>
          <a:bodyPr wrap="square" lIns="91440" tIns="45720" rIns="91440" bIns="45720" anchor="t">
            <a:noAutofit/>
          </a:bodyPr>
          <a:lstStyle/>
          <a:p>
            <a:pPr marL="0" indent="0" algn="l">
              <a:buNone/>
            </a:pPr>
            <a:r>
              <a:rPr lang="en-US" b="0" i="0" dirty="0">
                <a:solidFill>
                  <a:srgbClr val="374151"/>
                </a:solidFill>
                <a:effectLst/>
                <a:latin typeface="Söhne"/>
              </a:rPr>
              <a:t>Effectively displaying the results of spatial analysis is crucial for communicating findings, making informed decisions, and guiding further research.</a:t>
            </a:r>
          </a:p>
        </p:txBody>
      </p:sp>
      <p:pic>
        <p:nvPicPr>
          <p:cNvPr id="2050" name="Picture 2" descr="How to Perform Spatial Analysis">
            <a:extLst>
              <a:ext uri="{FF2B5EF4-FFF2-40B4-BE49-F238E27FC236}">
                <a16:creationId xmlns:a16="http://schemas.microsoft.com/office/drawing/2014/main" id="{87397F40-6EAB-0E8D-D532-B6639EF536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00" b="-1"/>
          <a:stretch/>
        </p:blipFill>
        <p:spPr bwMode="auto">
          <a:xfrm>
            <a:off x="3474720" y="1985424"/>
            <a:ext cx="5096066" cy="4055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1338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GIS? </a:t>
            </a:r>
          </a:p>
        </p:txBody>
      </p:sp>
      <p:sp>
        <p:nvSpPr>
          <p:cNvPr id="5" name="Text Placeholder 4"/>
          <p:cNvSpPr>
            <a:spLocks noGrp="1"/>
          </p:cNvSpPr>
          <p:nvPr>
            <p:ph type="body" sz="quarter" idx="10"/>
          </p:nvPr>
        </p:nvSpPr>
        <p:spPr>
          <a:xfrm>
            <a:off x="448041" y="1865655"/>
            <a:ext cx="8265749" cy="3126690"/>
          </a:xfrm>
        </p:spPr>
        <p:txBody>
          <a:bodyPr wrap="square" lIns="91440" tIns="45720" rIns="91440" bIns="45720" anchor="t">
            <a:noAutofit/>
          </a:bodyPr>
          <a:lstStyle/>
          <a:p>
            <a:pPr marL="0" indent="0">
              <a:lnSpc>
                <a:spcPts val="2400"/>
              </a:lnSpc>
              <a:buNone/>
            </a:pPr>
            <a:r>
              <a:rPr lang="en-US" dirty="0">
                <a:latin typeface="Gill Sans MT"/>
              </a:rPr>
              <a:t>Geographic Information Systems – </a:t>
            </a:r>
            <a:r>
              <a:rPr lang="en-US" b="0" i="0" dirty="0">
                <a:solidFill>
                  <a:srgbClr val="374151"/>
                </a:solidFill>
                <a:effectLst/>
                <a:latin typeface="Söhne"/>
              </a:rPr>
              <a:t>designed to capture, store, manipulate, analyze, manage, and present spatial or geographic data.</a:t>
            </a:r>
            <a:endParaRPr lang="en-US" dirty="0">
              <a:latin typeface="Gill Sans MT"/>
            </a:endParaRPr>
          </a:p>
        </p:txBody>
      </p:sp>
      <p:pic>
        <p:nvPicPr>
          <p:cNvPr id="5122" name="Picture 2" descr="QGIS and Visualization of Data — Bird's Eye View GIS">
            <a:extLst>
              <a:ext uri="{FF2B5EF4-FFF2-40B4-BE49-F238E27FC236}">
                <a16:creationId xmlns:a16="http://schemas.microsoft.com/office/drawing/2014/main" id="{FF3D2B6A-7E48-6D49-C27F-083360323B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385" y="2614721"/>
            <a:ext cx="2001333" cy="141517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D29F7035-6A6C-F30F-1511-99B3D5C4D9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6122" y="2614723"/>
            <a:ext cx="1971756" cy="141517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126" name="Picture 6" descr="QGIS map of Baluran National Park with transects, and habitat types.... |  Download Scientific Diagram">
            <a:extLst>
              <a:ext uri="{FF2B5EF4-FFF2-40B4-BE49-F238E27FC236}">
                <a16:creationId xmlns:a16="http://schemas.microsoft.com/office/drawing/2014/main" id="{10ED46EF-A3D6-15CE-22A7-C28E762B3A4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787" r="12903"/>
          <a:stretch/>
        </p:blipFill>
        <p:spPr bwMode="auto">
          <a:xfrm>
            <a:off x="6609282" y="2614721"/>
            <a:ext cx="1742993" cy="141517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128" name="Picture 8" descr="My first map on QGIS : r/QGIS">
            <a:extLst>
              <a:ext uri="{FF2B5EF4-FFF2-40B4-BE49-F238E27FC236}">
                <a16:creationId xmlns:a16="http://schemas.microsoft.com/office/drawing/2014/main" id="{8CA7337F-C879-7620-E254-81AF809DD01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390"/>
          <a:stretch/>
        </p:blipFill>
        <p:spPr bwMode="auto">
          <a:xfrm>
            <a:off x="533385" y="4455713"/>
            <a:ext cx="2001333" cy="150935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130" name="Picture 10" descr="QGIS Basics for Journalists | Berkeley Advanced Media Institute">
            <a:extLst>
              <a:ext uri="{FF2B5EF4-FFF2-40B4-BE49-F238E27FC236}">
                <a16:creationId xmlns:a16="http://schemas.microsoft.com/office/drawing/2014/main" id="{BBD5592E-39F4-2ED1-6DE2-6ABFFE2CDFE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56545" y="4455713"/>
            <a:ext cx="2001333" cy="150935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132" name="Picture 12" descr="How to make a heat map based on Grid layer in QGIS - Geographic Information  Systems Stack Exchange">
            <a:extLst>
              <a:ext uri="{FF2B5EF4-FFF2-40B4-BE49-F238E27FC236}">
                <a16:creationId xmlns:a16="http://schemas.microsoft.com/office/drawing/2014/main" id="{0D7CB82F-8420-A072-B0FE-2D026FD9F15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42431" y="4455713"/>
            <a:ext cx="1525106" cy="150935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99828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Enriching analysis</a:t>
            </a:r>
          </a:p>
        </p:txBody>
      </p:sp>
      <p:sp>
        <p:nvSpPr>
          <p:cNvPr id="5" name="Text Placeholder 4"/>
          <p:cNvSpPr>
            <a:spLocks noGrp="1"/>
          </p:cNvSpPr>
          <p:nvPr>
            <p:ph type="body" sz="quarter" idx="10"/>
          </p:nvPr>
        </p:nvSpPr>
        <p:spPr>
          <a:xfrm>
            <a:off x="448041" y="1928422"/>
            <a:ext cx="8265749" cy="3126690"/>
          </a:xfrm>
        </p:spPr>
        <p:txBody>
          <a:bodyPr wrap="square" lIns="91440" tIns="45720" rIns="91440" bIns="45720" anchor="t">
            <a:noAutofit/>
          </a:bodyPr>
          <a:lstStyle/>
          <a:p>
            <a:pPr marL="0" indent="0" algn="l">
              <a:buNone/>
            </a:pPr>
            <a:r>
              <a:rPr lang="en-US" b="0" i="0" dirty="0">
                <a:solidFill>
                  <a:srgbClr val="374151"/>
                </a:solidFill>
                <a:effectLst/>
                <a:latin typeface="Söhne"/>
              </a:rPr>
              <a:t>Enriching analysis involves integrating additional data sources or layers to add context and depth to spatial analysis, enhancing the understanding of geographic phenomena.</a:t>
            </a:r>
          </a:p>
        </p:txBody>
      </p:sp>
      <p:pic>
        <p:nvPicPr>
          <p:cNvPr id="3" name="Graphic 2" descr="Group of people outline">
            <a:extLst>
              <a:ext uri="{FF2B5EF4-FFF2-40B4-BE49-F238E27FC236}">
                <a16:creationId xmlns:a16="http://schemas.microsoft.com/office/drawing/2014/main" id="{4BAAE537-A02F-1695-BF5B-8E58A8601F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81198" y="3620006"/>
            <a:ext cx="914400" cy="914400"/>
          </a:xfrm>
          <a:prstGeom prst="rect">
            <a:avLst/>
          </a:prstGeom>
        </p:spPr>
      </p:pic>
      <p:pic>
        <p:nvPicPr>
          <p:cNvPr id="7" name="Graphic 6" descr="Bank outline">
            <a:extLst>
              <a:ext uri="{FF2B5EF4-FFF2-40B4-BE49-F238E27FC236}">
                <a16:creationId xmlns:a16="http://schemas.microsoft.com/office/drawing/2014/main" id="{D53AAD67-D3D0-FDDC-8C06-8D671173DC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69007" y="4929578"/>
            <a:ext cx="914400" cy="914400"/>
          </a:xfrm>
          <a:prstGeom prst="rect">
            <a:avLst/>
          </a:prstGeom>
        </p:spPr>
      </p:pic>
      <p:pic>
        <p:nvPicPr>
          <p:cNvPr id="9" name="Graphic 8" descr="Plant outline">
            <a:extLst>
              <a:ext uri="{FF2B5EF4-FFF2-40B4-BE49-F238E27FC236}">
                <a16:creationId xmlns:a16="http://schemas.microsoft.com/office/drawing/2014/main" id="{8C5E51AB-4B1F-EAEA-7683-0E0E6690A5F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57934" y="4472378"/>
            <a:ext cx="914400" cy="914400"/>
          </a:xfrm>
          <a:prstGeom prst="rect">
            <a:avLst/>
          </a:prstGeom>
        </p:spPr>
      </p:pic>
      <p:pic>
        <p:nvPicPr>
          <p:cNvPr id="11" name="Graphic 10" descr="Map with pin outline">
            <a:extLst>
              <a:ext uri="{FF2B5EF4-FFF2-40B4-BE49-F238E27FC236}">
                <a16:creationId xmlns:a16="http://schemas.microsoft.com/office/drawing/2014/main" id="{8FA8626C-A20A-E60A-6593-5A14888266F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02354" y="2809447"/>
            <a:ext cx="2892108" cy="2892108"/>
          </a:xfrm>
          <a:prstGeom prst="rect">
            <a:avLst/>
          </a:prstGeom>
        </p:spPr>
      </p:pic>
      <p:pic>
        <p:nvPicPr>
          <p:cNvPr id="23" name="Graphic 22" descr="Arrow: Clockwise curve outline">
            <a:extLst>
              <a:ext uri="{FF2B5EF4-FFF2-40B4-BE49-F238E27FC236}">
                <a16:creationId xmlns:a16="http://schemas.microsoft.com/office/drawing/2014/main" id="{594C830B-6BF0-19A9-C06A-9B9A9409A88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6688496">
            <a:off x="3852405" y="2412391"/>
            <a:ext cx="1993392" cy="1993392"/>
          </a:xfrm>
          <a:prstGeom prst="rect">
            <a:avLst/>
          </a:prstGeom>
        </p:spPr>
      </p:pic>
      <p:sp>
        <p:nvSpPr>
          <p:cNvPr id="24" name="Oval 23">
            <a:extLst>
              <a:ext uri="{FF2B5EF4-FFF2-40B4-BE49-F238E27FC236}">
                <a16:creationId xmlns:a16="http://schemas.microsoft.com/office/drawing/2014/main" id="{BCB5B02A-2263-6FF7-3795-E3EC970BB80C}"/>
              </a:ext>
            </a:extLst>
          </p:cNvPr>
          <p:cNvSpPr/>
          <p:nvPr/>
        </p:nvSpPr>
        <p:spPr>
          <a:xfrm>
            <a:off x="512063" y="2877908"/>
            <a:ext cx="3828288" cy="3213188"/>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Graphic 25" descr="Building outline">
            <a:extLst>
              <a:ext uri="{FF2B5EF4-FFF2-40B4-BE49-F238E27FC236}">
                <a16:creationId xmlns:a16="http://schemas.microsoft.com/office/drawing/2014/main" id="{E9BD0767-D660-AC55-89DC-BD9BF0E57DA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54607" y="4484502"/>
            <a:ext cx="914400" cy="914400"/>
          </a:xfrm>
          <a:prstGeom prst="rect">
            <a:avLst/>
          </a:prstGeom>
        </p:spPr>
      </p:pic>
      <p:sp>
        <p:nvSpPr>
          <p:cNvPr id="27" name="Text Placeholder 4">
            <a:extLst>
              <a:ext uri="{FF2B5EF4-FFF2-40B4-BE49-F238E27FC236}">
                <a16:creationId xmlns:a16="http://schemas.microsoft.com/office/drawing/2014/main" id="{B6D5723E-0B2E-66A9-E9A5-FEB91B738E46}"/>
              </a:ext>
            </a:extLst>
          </p:cNvPr>
          <p:cNvSpPr txBox="1">
            <a:spLocks/>
          </p:cNvSpPr>
          <p:nvPr/>
        </p:nvSpPr>
        <p:spPr>
          <a:xfrm>
            <a:off x="1284003" y="3007233"/>
            <a:ext cx="2370042" cy="538448"/>
          </a:xfrm>
          <a:prstGeom prst="rect">
            <a:avLst/>
          </a:prstGeom>
        </p:spPr>
        <p:txBody>
          <a:bodyPr wrap="square" lIns="91440" tIns="45720" rIns="91440" bIns="45720" anchor="t">
            <a:noAutofit/>
          </a:bodyPr>
          <a:lstStyle>
            <a:lvl1pPr marL="285750" marR="0" indent="-285750" algn="l" defTabSz="457189" rtl="0" eaLnBrk="1" fontAlgn="auto" latinLnBrk="0" hangingPunct="1">
              <a:lnSpc>
                <a:spcPct val="100000"/>
              </a:lnSpc>
              <a:spcBef>
                <a:spcPts val="600"/>
              </a:spcBef>
              <a:spcAft>
                <a:spcPts val="600"/>
              </a:spcAft>
              <a:buClrTx/>
              <a:buSzTx/>
              <a:buFont typeface="Arial" panose="020B0604020202020204" pitchFamily="34" charset="0"/>
              <a:buChar char="•"/>
              <a:tabLst/>
              <a:defRPr lang="en-US" sz="1800" kern="1200" dirty="0" smtClean="0">
                <a:solidFill>
                  <a:schemeClr val="tx1"/>
                </a:solidFill>
                <a:latin typeface="Gill Sans MT" panose="020B0502020104020203" pitchFamily="34" charset="0"/>
                <a:ea typeface="+mn-ea"/>
                <a:cs typeface="Arial"/>
              </a:defRPr>
            </a:lvl1pPr>
            <a:lvl2pPr marL="742939" indent="-285750" algn="l" defTabSz="457189" rtl="0" eaLnBrk="1" latinLnBrk="0" hangingPunct="1">
              <a:spcBef>
                <a:spcPct val="20000"/>
              </a:spcBef>
              <a:buFont typeface="Wingdings" panose="05000000000000000000" pitchFamily="2" charset="2"/>
              <a:buChar char="§"/>
              <a:defRPr sz="1800" kern="1200">
                <a:solidFill>
                  <a:schemeClr val="tx1"/>
                </a:solidFill>
                <a:latin typeface="Gill Sans MT" panose="020B0502020104020203" pitchFamily="34" charset="0"/>
                <a:ea typeface="+mn-ea"/>
                <a:cs typeface="Arial" panose="020B0604020202020204" pitchFamily="34" charset="0"/>
              </a:defRPr>
            </a:lvl2pPr>
            <a:lvl3pPr marL="914377" indent="0" algn="l" defTabSz="457189" rtl="0" eaLnBrk="1" latinLnBrk="0" hangingPunct="1">
              <a:spcBef>
                <a:spcPct val="20000"/>
              </a:spcBef>
              <a:buFont typeface="Arial"/>
              <a:buNone/>
              <a:defRPr sz="2400" kern="1200">
                <a:solidFill>
                  <a:schemeClr val="tx1"/>
                </a:solidFill>
                <a:latin typeface="Arial" panose="020B0604020202020204" pitchFamily="34" charset="0"/>
                <a:ea typeface="+mn-ea"/>
                <a:cs typeface="Arial" panose="020B0604020202020204" pitchFamily="34" charset="0"/>
              </a:defRPr>
            </a:lvl3pPr>
            <a:lvl4pPr marL="1371566" indent="0" algn="l" defTabSz="457189" rtl="0" eaLnBrk="1" latinLnBrk="0" hangingPunct="1">
              <a:spcBef>
                <a:spcPct val="20000"/>
              </a:spcBef>
              <a:buFont typeface="Arial"/>
              <a:buNone/>
              <a:defRPr sz="2000" kern="1200">
                <a:solidFill>
                  <a:schemeClr val="tx1"/>
                </a:solidFill>
                <a:latin typeface="Arial" panose="020B0604020202020204" pitchFamily="34" charset="0"/>
                <a:ea typeface="+mn-ea"/>
                <a:cs typeface="Arial" panose="020B0604020202020204" pitchFamily="34" charset="0"/>
              </a:defRPr>
            </a:lvl4pPr>
            <a:lvl5pPr marL="1828754" indent="0" algn="l" defTabSz="457189" rtl="0" eaLnBrk="1" latinLnBrk="0" hangingPunct="1">
              <a:spcBef>
                <a:spcPct val="20000"/>
              </a:spcBef>
              <a:buFont typeface="Arial"/>
              <a:buNone/>
              <a:defRPr sz="2000" kern="1200">
                <a:solidFill>
                  <a:schemeClr val="tx1"/>
                </a:solidFill>
                <a:latin typeface="Arial" panose="020B0604020202020204" pitchFamily="34" charset="0"/>
                <a:ea typeface="+mn-ea"/>
                <a:cs typeface="Arial" panose="020B0604020202020204" pitchFamily="34"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b="1" dirty="0">
                <a:solidFill>
                  <a:srgbClr val="374151"/>
                </a:solidFill>
              </a:rPr>
              <a:t>Demographic Variables</a:t>
            </a:r>
          </a:p>
        </p:txBody>
      </p:sp>
    </p:spTree>
    <p:extLst>
      <p:ext uri="{BB962C8B-B14F-4D97-AF65-F5344CB8AC3E}">
        <p14:creationId xmlns:p14="http://schemas.microsoft.com/office/powerpoint/2010/main" val="22330591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Improving symbology</a:t>
            </a:r>
          </a:p>
        </p:txBody>
      </p:sp>
      <p:sp>
        <p:nvSpPr>
          <p:cNvPr id="5" name="Text Placeholder 4"/>
          <p:cNvSpPr>
            <a:spLocks noGrp="1"/>
          </p:cNvSpPr>
          <p:nvPr>
            <p:ph type="body" sz="quarter" idx="10"/>
          </p:nvPr>
        </p:nvSpPr>
        <p:spPr>
          <a:xfrm>
            <a:off x="872759" y="3052763"/>
            <a:ext cx="3844559" cy="3126690"/>
          </a:xfrm>
        </p:spPr>
        <p:txBody>
          <a:bodyPr wrap="square" lIns="91440" tIns="45720" rIns="91440" bIns="45720" anchor="t">
            <a:noAutofit/>
          </a:bodyPr>
          <a:lstStyle/>
          <a:p>
            <a:pPr marL="0" indent="0" algn="l">
              <a:buNone/>
            </a:pPr>
            <a:r>
              <a:rPr lang="en-US" b="0" i="0" dirty="0">
                <a:solidFill>
                  <a:srgbClr val="374151"/>
                </a:solidFill>
                <a:effectLst/>
              </a:rPr>
              <a:t>Symbology refers to the use of symbols, colors, and styles to represent different types of spatial data on a map, enhancing the map's readability and interpretability.</a:t>
            </a:r>
          </a:p>
        </p:txBody>
      </p:sp>
      <p:pic>
        <p:nvPicPr>
          <p:cNvPr id="6146" name="Picture 2" descr="Symbols and styles in ArcGIS 10.0">
            <a:extLst>
              <a:ext uri="{FF2B5EF4-FFF2-40B4-BE49-F238E27FC236}">
                <a16:creationId xmlns:a16="http://schemas.microsoft.com/office/drawing/2014/main" id="{BF490CD2-C658-4E99-1026-88B4BEB9B4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7936" y="2364630"/>
            <a:ext cx="3323305" cy="3336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89940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Visualizing Analysis</a:t>
            </a:r>
          </a:p>
        </p:txBody>
      </p:sp>
      <p:sp>
        <p:nvSpPr>
          <p:cNvPr id="5" name="Text Placeholder 4"/>
          <p:cNvSpPr>
            <a:spLocks noGrp="1"/>
          </p:cNvSpPr>
          <p:nvPr>
            <p:ph type="body" sz="quarter" idx="10"/>
          </p:nvPr>
        </p:nvSpPr>
        <p:spPr>
          <a:xfrm>
            <a:off x="439125" y="2270443"/>
            <a:ext cx="8265749" cy="3126690"/>
          </a:xfrm>
        </p:spPr>
        <p:txBody>
          <a:bodyPr wrap="square" lIns="91440" tIns="45720" rIns="91440" bIns="45720" anchor="t">
            <a:noAutofit/>
          </a:bodyPr>
          <a:lstStyle/>
          <a:p>
            <a:pPr marL="0" indent="0" algn="l">
              <a:buNone/>
            </a:pPr>
            <a:r>
              <a:rPr lang="en-US" b="0" i="0" dirty="0">
                <a:solidFill>
                  <a:srgbClr val="374151"/>
                </a:solidFill>
                <a:effectLst/>
              </a:rPr>
              <a:t>These techniques are used to summarize and visualize complex data, highlighting patterns of concentration, distribution, and intensity across geographic areas.</a:t>
            </a:r>
            <a:br>
              <a:rPr lang="en-US" b="0" i="0" dirty="0">
                <a:solidFill>
                  <a:srgbClr val="374151"/>
                </a:solidFill>
                <a:effectLst/>
              </a:rPr>
            </a:br>
            <a:endParaRPr lang="en-US" b="0" i="0" dirty="0">
              <a:solidFill>
                <a:srgbClr val="374151"/>
              </a:solidFill>
              <a:effectLst/>
            </a:endParaRPr>
          </a:p>
          <a:p>
            <a:pPr marL="742950" lvl="1" indent="-285750" algn="l">
              <a:buFont typeface="Arial" panose="020B0604020202020204" pitchFamily="34" charset="0"/>
              <a:buChar char="•"/>
            </a:pPr>
            <a:r>
              <a:rPr lang="en-US" b="1" i="0" dirty="0">
                <a:solidFill>
                  <a:srgbClr val="374151"/>
                </a:solidFill>
                <a:effectLst/>
              </a:rPr>
              <a:t>Aggregation:</a:t>
            </a:r>
            <a:r>
              <a:rPr lang="en-US" b="0" i="0" dirty="0">
                <a:solidFill>
                  <a:srgbClr val="374151"/>
                </a:solidFill>
                <a:effectLst/>
              </a:rPr>
              <a:t> Grouping spatial data into larger units (e.g., census tracts) to simplify analysis and visualization.</a:t>
            </a:r>
          </a:p>
          <a:p>
            <a:pPr marL="742950" lvl="1" indent="-285750" algn="l">
              <a:buFont typeface="Arial" panose="020B0604020202020204" pitchFamily="34" charset="0"/>
              <a:buChar char="•"/>
            </a:pPr>
            <a:r>
              <a:rPr lang="en-US" b="1" i="0" dirty="0">
                <a:solidFill>
                  <a:srgbClr val="374151"/>
                </a:solidFill>
                <a:effectLst/>
              </a:rPr>
              <a:t>Clustering:</a:t>
            </a:r>
            <a:r>
              <a:rPr lang="en-US" b="0" i="0" dirty="0">
                <a:solidFill>
                  <a:srgbClr val="374151"/>
                </a:solidFill>
                <a:effectLst/>
              </a:rPr>
              <a:t> Identifying areas where spatial features are concentrated, often to detect patterns of interest or outliers.</a:t>
            </a:r>
          </a:p>
          <a:p>
            <a:pPr marL="742950" lvl="1" indent="-285750" algn="l">
              <a:buFont typeface="Arial" panose="020B0604020202020204" pitchFamily="34" charset="0"/>
              <a:buChar char="•"/>
            </a:pPr>
            <a:r>
              <a:rPr lang="en-US" b="1" i="0" dirty="0">
                <a:solidFill>
                  <a:srgbClr val="374151"/>
                </a:solidFill>
                <a:effectLst/>
              </a:rPr>
              <a:t>Heat Maps:</a:t>
            </a:r>
            <a:r>
              <a:rPr lang="en-US" b="0" i="0" dirty="0">
                <a:solidFill>
                  <a:srgbClr val="374151"/>
                </a:solidFill>
                <a:effectLst/>
              </a:rPr>
              <a:t> Visualizing data density or intensity, with colors representing the concentration of features or values in an area.</a:t>
            </a:r>
          </a:p>
        </p:txBody>
      </p:sp>
    </p:spTree>
    <p:extLst>
      <p:ext uri="{BB962C8B-B14F-4D97-AF65-F5344CB8AC3E}">
        <p14:creationId xmlns:p14="http://schemas.microsoft.com/office/powerpoint/2010/main" val="35136131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3E843-A8A7-C2D0-C180-B819ED16694F}"/>
              </a:ext>
            </a:extLst>
          </p:cNvPr>
          <p:cNvSpPr>
            <a:spLocks noGrp="1"/>
          </p:cNvSpPr>
          <p:nvPr>
            <p:ph type="title"/>
          </p:nvPr>
        </p:nvSpPr>
        <p:spPr>
          <a:xfrm>
            <a:off x="457200" y="3429000"/>
            <a:ext cx="8229600" cy="597049"/>
          </a:xfrm>
        </p:spPr>
        <p:txBody>
          <a:bodyPr/>
          <a:lstStyle/>
          <a:p>
            <a:r>
              <a:rPr lang="en-US" dirty="0"/>
              <a:t>Visualization - Live Demo</a:t>
            </a:r>
          </a:p>
        </p:txBody>
      </p:sp>
    </p:spTree>
    <p:extLst>
      <p:ext uri="{BB962C8B-B14F-4D97-AF65-F5344CB8AC3E}">
        <p14:creationId xmlns:p14="http://schemas.microsoft.com/office/powerpoint/2010/main" val="34433011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4E266-F55A-111B-F5AE-5DFBB1B5CF9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70DB372-8CB5-F07D-7968-C303E77C35F8}"/>
              </a:ext>
            </a:extLst>
          </p:cNvPr>
          <p:cNvSpPr>
            <a:spLocks noGrp="1"/>
          </p:cNvSpPr>
          <p:nvPr>
            <p:ph type="title"/>
          </p:nvPr>
        </p:nvSpPr>
        <p:spPr/>
        <p:txBody>
          <a:bodyPr/>
          <a:lstStyle/>
          <a:p>
            <a:r>
              <a:rPr lang="en-US" dirty="0"/>
              <a:t>Sharing results</a:t>
            </a:r>
          </a:p>
        </p:txBody>
      </p:sp>
      <p:sp>
        <p:nvSpPr>
          <p:cNvPr id="5" name="Text Placeholder 4">
            <a:extLst>
              <a:ext uri="{FF2B5EF4-FFF2-40B4-BE49-F238E27FC236}">
                <a16:creationId xmlns:a16="http://schemas.microsoft.com/office/drawing/2014/main" id="{BA191027-9F97-0B21-CF78-3A88793F33F7}"/>
              </a:ext>
            </a:extLst>
          </p:cNvPr>
          <p:cNvSpPr>
            <a:spLocks noGrp="1"/>
          </p:cNvSpPr>
          <p:nvPr>
            <p:ph type="body" sz="quarter" idx="10"/>
          </p:nvPr>
        </p:nvSpPr>
        <p:spPr>
          <a:xfrm>
            <a:off x="448041" y="2472822"/>
            <a:ext cx="3288777" cy="3126690"/>
          </a:xfrm>
        </p:spPr>
        <p:txBody>
          <a:bodyPr wrap="square" lIns="91440" tIns="45720" rIns="91440" bIns="45720" anchor="t">
            <a:noAutofit/>
          </a:bodyPr>
          <a:lstStyle/>
          <a:p>
            <a:pPr algn="l">
              <a:lnSpc>
                <a:spcPct val="150000"/>
              </a:lnSpc>
              <a:buFont typeface="Arial" panose="020B0604020202020204" pitchFamily="34" charset="0"/>
              <a:buChar char="•"/>
            </a:pPr>
            <a:r>
              <a:rPr lang="en-US" b="1" i="0" dirty="0">
                <a:solidFill>
                  <a:srgbClr val="374151"/>
                </a:solidFill>
                <a:effectLst/>
              </a:rPr>
              <a:t>Enhances Understanding and Engagement</a:t>
            </a:r>
          </a:p>
          <a:p>
            <a:pPr algn="l">
              <a:lnSpc>
                <a:spcPct val="150000"/>
              </a:lnSpc>
              <a:buFont typeface="Arial" panose="020B0604020202020204" pitchFamily="34" charset="0"/>
              <a:buChar char="•"/>
            </a:pPr>
            <a:r>
              <a:rPr lang="en-US" b="1" i="0" dirty="0">
                <a:solidFill>
                  <a:srgbClr val="374151"/>
                </a:solidFill>
                <a:effectLst/>
              </a:rPr>
              <a:t>Supports Evidence-Based Decision Making</a:t>
            </a:r>
          </a:p>
          <a:p>
            <a:pPr algn="l">
              <a:lnSpc>
                <a:spcPct val="150000"/>
              </a:lnSpc>
              <a:buFont typeface="Arial" panose="020B0604020202020204" pitchFamily="34" charset="0"/>
              <a:buChar char="•"/>
            </a:pPr>
            <a:r>
              <a:rPr lang="en-US" b="1" i="0" dirty="0">
                <a:solidFill>
                  <a:srgbClr val="374151"/>
                </a:solidFill>
                <a:effectLst/>
              </a:rPr>
              <a:t>Encourages Collaboration and Feedback</a:t>
            </a:r>
          </a:p>
        </p:txBody>
      </p:sp>
      <p:pic>
        <p:nvPicPr>
          <p:cNvPr id="3074" name="Picture 2" descr="4.1. Lesson: Using Print Layout — QGIS Documentation documentation">
            <a:extLst>
              <a:ext uri="{FF2B5EF4-FFF2-40B4-BE49-F238E27FC236}">
                <a16:creationId xmlns:a16="http://schemas.microsoft.com/office/drawing/2014/main" id="{42248E79-059D-1AF9-3CE2-28F8299684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3959" y="2760414"/>
            <a:ext cx="4572000" cy="2529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5251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95493-7AE6-87EA-474F-D17C98DCB6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B3186C-35AB-A8DD-563C-06229DF7EFBC}"/>
              </a:ext>
            </a:extLst>
          </p:cNvPr>
          <p:cNvSpPr>
            <a:spLocks noGrp="1"/>
          </p:cNvSpPr>
          <p:nvPr>
            <p:ph type="title"/>
          </p:nvPr>
        </p:nvSpPr>
        <p:spPr>
          <a:xfrm>
            <a:off x="457200" y="3429000"/>
            <a:ext cx="8229600" cy="597049"/>
          </a:xfrm>
        </p:spPr>
        <p:txBody>
          <a:bodyPr/>
          <a:lstStyle/>
          <a:p>
            <a:r>
              <a:rPr lang="en-US" dirty="0"/>
              <a:t>Sharing Results - Live Demo</a:t>
            </a:r>
          </a:p>
        </p:txBody>
      </p:sp>
    </p:spTree>
    <p:extLst>
      <p:ext uri="{BB962C8B-B14F-4D97-AF65-F5344CB8AC3E}">
        <p14:creationId xmlns:p14="http://schemas.microsoft.com/office/powerpoint/2010/main" val="30130292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098F3-68E0-D50E-6352-B517C4BA64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1379B6-8B81-3904-9067-23749E167EE3}"/>
              </a:ext>
            </a:extLst>
          </p:cNvPr>
          <p:cNvSpPr>
            <a:spLocks noGrp="1"/>
          </p:cNvSpPr>
          <p:nvPr>
            <p:ph type="title"/>
          </p:nvPr>
        </p:nvSpPr>
        <p:spPr>
          <a:xfrm>
            <a:off x="355600" y="1210733"/>
            <a:ext cx="8229600" cy="597049"/>
          </a:xfrm>
        </p:spPr>
        <p:txBody>
          <a:bodyPr/>
          <a:lstStyle/>
          <a:p>
            <a:r>
              <a:rPr lang="en-US" dirty="0"/>
              <a:t>Additional Materials</a:t>
            </a:r>
          </a:p>
        </p:txBody>
      </p:sp>
      <p:sp>
        <p:nvSpPr>
          <p:cNvPr id="5" name="Text Placeholder 4">
            <a:extLst>
              <a:ext uri="{FF2B5EF4-FFF2-40B4-BE49-F238E27FC236}">
                <a16:creationId xmlns:a16="http://schemas.microsoft.com/office/drawing/2014/main" id="{087BB215-135E-45A9-6180-E8AF47D075D7}"/>
              </a:ext>
            </a:extLst>
          </p:cNvPr>
          <p:cNvSpPr>
            <a:spLocks noGrp="1"/>
          </p:cNvSpPr>
          <p:nvPr>
            <p:ph type="body" sz="quarter" idx="10"/>
          </p:nvPr>
        </p:nvSpPr>
        <p:spPr>
          <a:xfrm>
            <a:off x="448041" y="1921933"/>
            <a:ext cx="8229600" cy="3677579"/>
          </a:xfrm>
        </p:spPr>
        <p:txBody>
          <a:bodyPr wrap="square" lIns="91440" tIns="45720" rIns="91440" bIns="45720" anchor="t">
            <a:noAutofit/>
          </a:bodyPr>
          <a:lstStyle/>
          <a:p>
            <a:pPr algn="l">
              <a:lnSpc>
                <a:spcPct val="150000"/>
              </a:lnSpc>
              <a:buFont typeface="Arial" panose="020B0604020202020204" pitchFamily="34" charset="0"/>
              <a:buChar char="•"/>
            </a:pPr>
            <a:r>
              <a:rPr lang="en-US" b="1" i="0" dirty="0">
                <a:solidFill>
                  <a:srgbClr val="374151"/>
                </a:solidFill>
                <a:effectLst/>
              </a:rPr>
              <a:t>QGIS</a:t>
            </a:r>
          </a:p>
          <a:p>
            <a:pPr lvl="1">
              <a:lnSpc>
                <a:spcPct val="150000"/>
              </a:lnSpc>
              <a:buFont typeface="Arial" panose="020B0604020202020204" pitchFamily="34" charset="0"/>
              <a:buChar char="•"/>
            </a:pPr>
            <a:r>
              <a:rPr lang="en-US" b="1" i="0" dirty="0">
                <a:solidFill>
                  <a:srgbClr val="374151"/>
                </a:solidFill>
                <a:effectLst/>
              </a:rPr>
              <a:t>Additional trainings - </a:t>
            </a:r>
            <a:r>
              <a:rPr lang="en-US" b="1" i="0" dirty="0">
                <a:solidFill>
                  <a:srgbClr val="374151"/>
                </a:solidFill>
                <a:effectLst/>
                <a:hlinkClick r:id="rId2"/>
              </a:rPr>
              <a:t>https://docs.qgis.org/2.18/en/docs/index.html</a:t>
            </a:r>
            <a:endParaRPr lang="en-US" b="1" i="0" dirty="0">
              <a:solidFill>
                <a:srgbClr val="374151"/>
              </a:solidFill>
              <a:effectLst/>
            </a:endParaRPr>
          </a:p>
          <a:p>
            <a:pPr lvl="1">
              <a:lnSpc>
                <a:spcPct val="150000"/>
              </a:lnSpc>
              <a:buFont typeface="Arial" panose="020B0604020202020204" pitchFamily="34" charset="0"/>
              <a:buChar char="•"/>
            </a:pPr>
            <a:r>
              <a:rPr lang="en-US" b="1" i="0" dirty="0">
                <a:solidFill>
                  <a:srgbClr val="374151"/>
                </a:solidFill>
                <a:effectLst/>
              </a:rPr>
              <a:t>User Guide - </a:t>
            </a:r>
            <a:r>
              <a:rPr lang="en-US" b="1" i="0" dirty="0">
                <a:solidFill>
                  <a:srgbClr val="374151"/>
                </a:solidFill>
                <a:effectLst/>
                <a:hlinkClick r:id="rId3"/>
              </a:rPr>
              <a:t>https://docs.qgis.org/3.16/en/docs/user_manual/index.html</a:t>
            </a:r>
            <a:endParaRPr lang="en-US" b="1" i="0" dirty="0">
              <a:solidFill>
                <a:srgbClr val="374151"/>
              </a:solidFill>
              <a:effectLst/>
            </a:endParaRPr>
          </a:p>
          <a:p>
            <a:pPr lvl="1">
              <a:lnSpc>
                <a:spcPct val="150000"/>
              </a:lnSpc>
              <a:buFont typeface="Arial" panose="020B0604020202020204" pitchFamily="34" charset="0"/>
              <a:buChar char="•"/>
            </a:pPr>
            <a:r>
              <a:rPr lang="en-US" b="1" i="0" dirty="0">
                <a:solidFill>
                  <a:srgbClr val="374151"/>
                </a:solidFill>
                <a:effectLst/>
              </a:rPr>
              <a:t>Duke University - https://guides.library.duke.edu/QGIS</a:t>
            </a:r>
          </a:p>
          <a:p>
            <a:pPr lvl="1">
              <a:lnSpc>
                <a:spcPct val="150000"/>
              </a:lnSpc>
              <a:buFont typeface="Arial" panose="020B0604020202020204" pitchFamily="34" charset="0"/>
              <a:buChar char="•"/>
            </a:pPr>
            <a:r>
              <a:rPr lang="en-US" b="1" i="0" dirty="0">
                <a:solidFill>
                  <a:srgbClr val="374151"/>
                </a:solidFill>
                <a:effectLst/>
              </a:rPr>
              <a:t>Stack exchange - https://gis.stackexchange.com/</a:t>
            </a:r>
          </a:p>
        </p:txBody>
      </p:sp>
    </p:spTree>
    <p:extLst>
      <p:ext uri="{BB962C8B-B14F-4D97-AF65-F5344CB8AC3E}">
        <p14:creationId xmlns:p14="http://schemas.microsoft.com/office/powerpoint/2010/main" val="19990855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394D48-966E-841C-52FF-3AD6BA2B16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FA940B-D6C2-7EFF-175D-F2D90430D37A}"/>
              </a:ext>
            </a:extLst>
          </p:cNvPr>
          <p:cNvSpPr>
            <a:spLocks noGrp="1"/>
          </p:cNvSpPr>
          <p:nvPr>
            <p:ph type="title"/>
          </p:nvPr>
        </p:nvSpPr>
        <p:spPr>
          <a:xfrm>
            <a:off x="355600" y="1210733"/>
            <a:ext cx="8229600" cy="597049"/>
          </a:xfrm>
        </p:spPr>
        <p:txBody>
          <a:bodyPr/>
          <a:lstStyle/>
          <a:p>
            <a:r>
              <a:rPr lang="en-US" dirty="0"/>
              <a:t>Additional Materials</a:t>
            </a:r>
          </a:p>
        </p:txBody>
      </p:sp>
      <p:sp>
        <p:nvSpPr>
          <p:cNvPr id="5" name="Text Placeholder 4">
            <a:extLst>
              <a:ext uri="{FF2B5EF4-FFF2-40B4-BE49-F238E27FC236}">
                <a16:creationId xmlns:a16="http://schemas.microsoft.com/office/drawing/2014/main" id="{4466CB20-3B0D-F55E-A76B-88FCD82C630B}"/>
              </a:ext>
            </a:extLst>
          </p:cNvPr>
          <p:cNvSpPr>
            <a:spLocks noGrp="1"/>
          </p:cNvSpPr>
          <p:nvPr>
            <p:ph type="body" sz="quarter" idx="10"/>
          </p:nvPr>
        </p:nvSpPr>
        <p:spPr>
          <a:xfrm>
            <a:off x="448041" y="1921933"/>
            <a:ext cx="8229600" cy="3677579"/>
          </a:xfrm>
        </p:spPr>
        <p:txBody>
          <a:bodyPr wrap="square" lIns="91440" tIns="45720" rIns="91440" bIns="45720" anchor="t">
            <a:noAutofit/>
          </a:bodyPr>
          <a:lstStyle/>
          <a:p>
            <a:pPr algn="l">
              <a:buFont typeface="Arial" panose="020B0604020202020204" pitchFamily="34" charset="0"/>
              <a:buChar char="•"/>
            </a:pPr>
            <a:r>
              <a:rPr lang="en-US" b="1" i="0" dirty="0">
                <a:solidFill>
                  <a:srgbClr val="374151"/>
                </a:solidFill>
                <a:effectLst/>
              </a:rPr>
              <a:t>R</a:t>
            </a:r>
          </a:p>
          <a:p>
            <a:pPr lvl="1">
              <a:buFont typeface="Arial" panose="020B0604020202020204" pitchFamily="34" charset="0"/>
              <a:buChar char="•"/>
            </a:pPr>
            <a:r>
              <a:rPr lang="en-US" b="1" dirty="0" err="1">
                <a:solidFill>
                  <a:srgbClr val="374151"/>
                </a:solidFill>
              </a:rPr>
              <a:t>Geocomputation</a:t>
            </a:r>
            <a:r>
              <a:rPr lang="en-US" b="1" dirty="0">
                <a:solidFill>
                  <a:srgbClr val="374151"/>
                </a:solidFill>
              </a:rPr>
              <a:t> with R - </a:t>
            </a:r>
            <a:r>
              <a:rPr lang="en-US" b="1" dirty="0">
                <a:solidFill>
                  <a:srgbClr val="374151"/>
                </a:solidFill>
                <a:hlinkClick r:id="rId2"/>
              </a:rPr>
              <a:t>https://bookdown.org/robinlovelace/geocompr/</a:t>
            </a:r>
            <a:endParaRPr lang="en-US" b="1" dirty="0">
              <a:solidFill>
                <a:srgbClr val="374151"/>
              </a:solidFill>
            </a:endParaRPr>
          </a:p>
          <a:p>
            <a:pPr lvl="1">
              <a:buFont typeface="Arial" panose="020B0604020202020204" pitchFamily="34" charset="0"/>
              <a:buChar char="•"/>
            </a:pPr>
            <a:r>
              <a:rPr lang="en-US" b="1" i="0" dirty="0">
                <a:solidFill>
                  <a:srgbClr val="374151"/>
                </a:solidFill>
                <a:effectLst/>
              </a:rPr>
              <a:t>Spatial Statistics for Data Science: Theory and Practice with R (Advanced Analysis) – </a:t>
            </a:r>
            <a:r>
              <a:rPr lang="en-US" b="1" i="0" dirty="0">
                <a:solidFill>
                  <a:srgbClr val="374151"/>
                </a:solidFill>
                <a:effectLst/>
                <a:hlinkClick r:id="rId3"/>
              </a:rPr>
              <a:t>http://www.paulamoraga.com/book-spatial/index.html</a:t>
            </a:r>
            <a:endParaRPr lang="en-US" b="1" i="0" dirty="0">
              <a:solidFill>
                <a:srgbClr val="374151"/>
              </a:solidFill>
              <a:effectLst/>
            </a:endParaRPr>
          </a:p>
          <a:p>
            <a:pPr algn="l">
              <a:buFont typeface="Arial" panose="020B0604020202020204" pitchFamily="34" charset="0"/>
              <a:buChar char="•"/>
            </a:pPr>
            <a:r>
              <a:rPr lang="en-US" b="1" dirty="0">
                <a:solidFill>
                  <a:srgbClr val="374151"/>
                </a:solidFill>
              </a:rPr>
              <a:t>Python</a:t>
            </a:r>
          </a:p>
          <a:p>
            <a:pPr lvl="1">
              <a:buFont typeface="Arial" panose="020B0604020202020204" pitchFamily="34" charset="0"/>
              <a:buChar char="•"/>
            </a:pPr>
            <a:r>
              <a:rPr lang="en-US" b="1" i="0" dirty="0">
                <a:solidFill>
                  <a:srgbClr val="374151"/>
                </a:solidFill>
                <a:effectLst/>
              </a:rPr>
              <a:t>Introduction to </a:t>
            </a:r>
            <a:r>
              <a:rPr lang="en-US" b="1" i="0" dirty="0" err="1">
                <a:solidFill>
                  <a:srgbClr val="374151"/>
                </a:solidFill>
                <a:effectLst/>
              </a:rPr>
              <a:t>PythonGIS</a:t>
            </a:r>
            <a:r>
              <a:rPr lang="en-US" b="1" i="0" dirty="0">
                <a:solidFill>
                  <a:srgbClr val="374151"/>
                </a:solidFill>
                <a:effectLst/>
              </a:rPr>
              <a:t> - </a:t>
            </a:r>
            <a:r>
              <a:rPr lang="en-US" b="1" i="0" dirty="0">
                <a:solidFill>
                  <a:srgbClr val="374151"/>
                </a:solidFill>
                <a:effectLst/>
                <a:hlinkClick r:id="rId4"/>
              </a:rPr>
              <a:t>https://automating-gis-processes.github.io/2016/Lesson1-Intro-Python-GIS.html</a:t>
            </a:r>
            <a:endParaRPr lang="en-US" b="1" i="0" dirty="0">
              <a:solidFill>
                <a:srgbClr val="374151"/>
              </a:solidFill>
              <a:effectLst/>
            </a:endParaRPr>
          </a:p>
          <a:p>
            <a:pPr lvl="1">
              <a:buFont typeface="Arial" panose="020B0604020202020204" pitchFamily="34" charset="0"/>
              <a:buChar char="•"/>
            </a:pPr>
            <a:r>
              <a:rPr lang="en-US" b="1" dirty="0" err="1">
                <a:solidFill>
                  <a:srgbClr val="374151"/>
                </a:solidFill>
              </a:rPr>
              <a:t>PyQGIS</a:t>
            </a:r>
            <a:r>
              <a:rPr lang="en-US" b="1" dirty="0">
                <a:solidFill>
                  <a:srgbClr val="374151"/>
                </a:solidFill>
              </a:rPr>
              <a:t> (Python &amp; QGIS together) - </a:t>
            </a:r>
            <a:r>
              <a:rPr lang="en-US" b="1" dirty="0">
                <a:solidFill>
                  <a:srgbClr val="374151"/>
                </a:solidFill>
                <a:hlinkClick r:id="rId5"/>
              </a:rPr>
              <a:t>https://docs.qgis.org/3.28/en/docs/pyqgis_developer_cookbook/index.html</a:t>
            </a:r>
            <a:endParaRPr lang="en-US" b="1" i="0" dirty="0">
              <a:solidFill>
                <a:srgbClr val="374151"/>
              </a:solidFill>
              <a:effectLst/>
            </a:endParaRPr>
          </a:p>
          <a:p>
            <a:pPr lvl="1">
              <a:lnSpc>
                <a:spcPct val="150000"/>
              </a:lnSpc>
              <a:buFont typeface="Arial" panose="020B0604020202020204" pitchFamily="34" charset="0"/>
              <a:buChar char="•"/>
            </a:pPr>
            <a:endParaRPr lang="en-US" b="1" i="0" dirty="0">
              <a:solidFill>
                <a:srgbClr val="374151"/>
              </a:solidFill>
              <a:effectLst/>
            </a:endParaRPr>
          </a:p>
        </p:txBody>
      </p:sp>
    </p:spTree>
    <p:extLst>
      <p:ext uri="{BB962C8B-B14F-4D97-AF65-F5344CB8AC3E}">
        <p14:creationId xmlns:p14="http://schemas.microsoft.com/office/powerpoint/2010/main" val="5213541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E0194-931D-87FA-B6C2-2F0A41C27243}"/>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D6969314-2031-E8B3-E714-4C4EA509F7B4}"/>
              </a:ext>
            </a:extLst>
          </p:cNvPr>
          <p:cNvSpPr>
            <a:spLocks noGrp="1"/>
          </p:cNvSpPr>
          <p:nvPr>
            <p:ph type="body" sz="quarter" idx="10"/>
          </p:nvPr>
        </p:nvSpPr>
        <p:spPr/>
        <p:txBody>
          <a:bodyPr/>
          <a:lstStyle/>
          <a:p>
            <a:pPr marL="0" indent="0" algn="ctr">
              <a:buNone/>
            </a:pPr>
            <a:endParaRPr lang="en-US" dirty="0"/>
          </a:p>
          <a:p>
            <a:pPr marL="0" indent="0" algn="ctr">
              <a:buNone/>
            </a:pPr>
            <a:endParaRPr lang="en-US" dirty="0"/>
          </a:p>
          <a:p>
            <a:pPr marL="0" indent="0" algn="ctr">
              <a:buNone/>
            </a:pPr>
            <a:r>
              <a:rPr lang="en-US" dirty="0"/>
              <a:t>Jamie Parr</a:t>
            </a:r>
          </a:p>
          <a:p>
            <a:pPr marL="0" indent="0" algn="ctr">
              <a:buNone/>
            </a:pPr>
            <a:r>
              <a:rPr lang="en-US" dirty="0"/>
              <a:t>Data Analyst Consultant</a:t>
            </a:r>
          </a:p>
          <a:p>
            <a:pPr marL="0" indent="0" algn="ctr">
              <a:buNone/>
            </a:pPr>
            <a:r>
              <a:rPr lang="en-US" dirty="0"/>
              <a:t>Jamie_Parr@icf.com</a:t>
            </a:r>
          </a:p>
        </p:txBody>
      </p:sp>
    </p:spTree>
    <p:extLst>
      <p:ext uri="{BB962C8B-B14F-4D97-AF65-F5344CB8AC3E}">
        <p14:creationId xmlns:p14="http://schemas.microsoft.com/office/powerpoint/2010/main" val="1226631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_african_colo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97701" y="4982902"/>
            <a:ext cx="13843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logo_eop_color.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87416" y="4962263"/>
            <a:ext cx="1392237"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logo_treasury_color.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27616" y="4990838"/>
            <a:ext cx="1296987"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logo_peace_color.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895600" y="4952738"/>
            <a:ext cx="1371600" cy="140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logo_state_color.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447802" y="3433439"/>
            <a:ext cx="1427163"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descr="http://upload.wikimedia.org/wikipedia/commons/thumb/1/1c/USGS_logo_green.svg/800px-USGS_logo_green.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29000" y="3687441"/>
            <a:ext cx="21336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descr="logo_usda_color.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691066" y="2197839"/>
            <a:ext cx="11763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descr="logo_mcc_color.pn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670178" y="2013027"/>
            <a:ext cx="1292225" cy="1265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1"/>
          <p:cNvPicPr>
            <a:picLocks noChangeAspect="1"/>
          </p:cNvPicPr>
          <p:nvPr/>
        </p:nvPicPr>
        <p:blipFill>
          <a:blip r:embed="rId11"/>
          <a:srcRect/>
          <a:stretch/>
        </p:blipFill>
        <p:spPr bwMode="auto">
          <a:xfrm>
            <a:off x="411079" y="2108276"/>
            <a:ext cx="1371775" cy="1112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4" descr="U.S. Department of Commerce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43600" y="3530275"/>
            <a:ext cx="1295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itle 1"/>
          <p:cNvSpPr txBox="1">
            <a:spLocks/>
          </p:cNvSpPr>
          <p:nvPr/>
        </p:nvSpPr>
        <p:spPr bwMode="auto">
          <a:xfrm>
            <a:off x="448041" y="1156445"/>
            <a:ext cx="8229600" cy="597049"/>
          </a:xfrm>
          <a:prstGeom prst="rect">
            <a:avLst/>
          </a:prstGeom>
          <a:noFill/>
          <a:ln w="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0" numCol="1" anchor="t" anchorCtr="0" compatLnSpc="1">
            <a:prstTxWarp prst="textNoShape">
              <a:avLst/>
            </a:prstTxWarp>
          </a:bodyPr>
          <a:lstStyle>
            <a:lvl1pPr algn="ctr" defTabSz="457200" rtl="0" eaLnBrk="1" latinLnBrk="0" hangingPunct="1">
              <a:spcBef>
                <a:spcPct val="0"/>
              </a:spcBef>
              <a:buNone/>
              <a:defRPr sz="3200" kern="1200" cap="all" baseline="0">
                <a:solidFill>
                  <a:srgbClr val="D37D28"/>
                </a:solidFill>
                <a:latin typeface="Arial" panose="020B0604020202020204" pitchFamily="34" charset="0"/>
                <a:ea typeface="+mj-ea"/>
                <a:cs typeface="Arial" panose="020B0604020202020204" pitchFamily="34" charset="0"/>
              </a:defRPr>
            </a:lvl1pPr>
          </a:lstStyle>
          <a:p>
            <a:pPr>
              <a:defRPr/>
            </a:pPr>
            <a:r>
              <a:rPr lang="en-US" altLang="en-US">
                <a:latin typeface="Gill Sans MT" panose="020B0502020104020203" pitchFamily="34" charset="0"/>
              </a:rPr>
              <a:t>U.S. Government Partners</a:t>
            </a:r>
            <a:endParaRPr lang="en-US">
              <a:latin typeface="Gill Sans MT" panose="020B0502020104020203" pitchFamily="34" charset="0"/>
            </a:endParaRPr>
          </a:p>
        </p:txBody>
      </p:sp>
      <p:pic>
        <p:nvPicPr>
          <p:cNvPr id="2" name="Picture 1" descr="A logo with red and blue stripes&#10;&#10;Description automatically generated">
            <a:extLst>
              <a:ext uri="{FF2B5EF4-FFF2-40B4-BE49-F238E27FC236}">
                <a16:creationId xmlns:a16="http://schemas.microsoft.com/office/drawing/2014/main" id="{96C2C7FA-B534-74B9-FC82-DCDF572C1B6C}"/>
              </a:ext>
            </a:extLst>
          </p:cNvPr>
          <p:cNvPicPr>
            <a:picLocks noChangeAspect="1"/>
          </p:cNvPicPr>
          <p:nvPr/>
        </p:nvPicPr>
        <p:blipFill>
          <a:blip r:embed="rId13"/>
          <a:stretch>
            <a:fillRect/>
          </a:stretch>
        </p:blipFill>
        <p:spPr>
          <a:xfrm>
            <a:off x="6778239" y="2025063"/>
            <a:ext cx="2051718" cy="1405538"/>
          </a:xfrm>
          <a:prstGeom prst="rect">
            <a:avLst/>
          </a:prstGeom>
        </p:spPr>
      </p:pic>
    </p:spTree>
    <p:extLst>
      <p:ext uri="{BB962C8B-B14F-4D97-AF65-F5344CB8AC3E}">
        <p14:creationId xmlns:p14="http://schemas.microsoft.com/office/powerpoint/2010/main" val="1235270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History of GIS </a:t>
            </a:r>
          </a:p>
        </p:txBody>
      </p:sp>
      <p:graphicFrame>
        <p:nvGraphicFramePr>
          <p:cNvPr id="12" name="Diagram 11">
            <a:extLst>
              <a:ext uri="{FF2B5EF4-FFF2-40B4-BE49-F238E27FC236}">
                <a16:creationId xmlns:a16="http://schemas.microsoft.com/office/drawing/2014/main" id="{BEB9C614-A0DC-5F02-E183-C7F1284B8500}"/>
              </a:ext>
            </a:extLst>
          </p:cNvPr>
          <p:cNvGraphicFramePr/>
          <p:nvPr>
            <p:extLst>
              <p:ext uri="{D42A27DB-BD31-4B8C-83A1-F6EECF244321}">
                <p14:modId xmlns:p14="http://schemas.microsoft.com/office/powerpoint/2010/main" val="904612706"/>
              </p:ext>
            </p:extLst>
          </p:nvPr>
        </p:nvGraphicFramePr>
        <p:xfrm>
          <a:off x="297321" y="2236732"/>
          <a:ext cx="8549358" cy="35079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619253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History of GIS </a:t>
            </a:r>
          </a:p>
        </p:txBody>
      </p:sp>
      <p:pic>
        <p:nvPicPr>
          <p:cNvPr id="8" name="Picture 7" descr="A map of a city&#10;&#10;Description automatically generated">
            <a:extLst>
              <a:ext uri="{FF2B5EF4-FFF2-40B4-BE49-F238E27FC236}">
                <a16:creationId xmlns:a16="http://schemas.microsoft.com/office/drawing/2014/main" id="{A7F545DB-91EF-805E-9757-8E52BA104E82}"/>
              </a:ext>
            </a:extLst>
          </p:cNvPr>
          <p:cNvPicPr>
            <a:picLocks noChangeAspect="1"/>
          </p:cNvPicPr>
          <p:nvPr/>
        </p:nvPicPr>
        <p:blipFill>
          <a:blip r:embed="rId3"/>
          <a:stretch>
            <a:fillRect/>
          </a:stretch>
        </p:blipFill>
        <p:spPr>
          <a:xfrm>
            <a:off x="2918056" y="2020194"/>
            <a:ext cx="5219103" cy="4892398"/>
          </a:xfrm>
          <a:prstGeom prst="rect">
            <a:avLst/>
          </a:prstGeom>
        </p:spPr>
      </p:pic>
      <p:sp>
        <p:nvSpPr>
          <p:cNvPr id="11" name="Text Placeholder 4">
            <a:extLst>
              <a:ext uri="{FF2B5EF4-FFF2-40B4-BE49-F238E27FC236}">
                <a16:creationId xmlns:a16="http://schemas.microsoft.com/office/drawing/2014/main" id="{5E84F76C-EFAD-98F0-390B-81BB638A373C}"/>
              </a:ext>
            </a:extLst>
          </p:cNvPr>
          <p:cNvSpPr txBox="1">
            <a:spLocks/>
          </p:cNvSpPr>
          <p:nvPr/>
        </p:nvSpPr>
        <p:spPr>
          <a:xfrm>
            <a:off x="448041" y="3137452"/>
            <a:ext cx="1921566" cy="1381539"/>
          </a:xfrm>
          <a:prstGeom prst="rect">
            <a:avLst/>
          </a:prstGeom>
        </p:spPr>
        <p:txBody>
          <a:bodyPr wrap="square" lIns="91440" tIns="45720" rIns="91440" bIns="45720" anchor="t">
            <a:noAutofit/>
          </a:bodyPr>
          <a:lstStyle>
            <a:lvl1pPr marL="285750" marR="0" indent="-285750" algn="l" defTabSz="457189" rtl="0" eaLnBrk="1" fontAlgn="auto" latinLnBrk="0" hangingPunct="1">
              <a:lnSpc>
                <a:spcPct val="100000"/>
              </a:lnSpc>
              <a:spcBef>
                <a:spcPts val="600"/>
              </a:spcBef>
              <a:spcAft>
                <a:spcPts val="600"/>
              </a:spcAft>
              <a:buClrTx/>
              <a:buSzTx/>
              <a:buFont typeface="Arial" panose="020B0604020202020204" pitchFamily="34" charset="0"/>
              <a:buChar char="•"/>
              <a:tabLst/>
              <a:defRPr lang="en-US" sz="1800" kern="1200" dirty="0" smtClean="0">
                <a:solidFill>
                  <a:schemeClr val="tx1"/>
                </a:solidFill>
                <a:latin typeface="Gill Sans MT" panose="020B0502020104020203" pitchFamily="34" charset="0"/>
                <a:ea typeface="+mn-ea"/>
                <a:cs typeface="Arial"/>
              </a:defRPr>
            </a:lvl1pPr>
            <a:lvl2pPr marL="742939" indent="-285750" algn="l" defTabSz="457189" rtl="0" eaLnBrk="1" latinLnBrk="0" hangingPunct="1">
              <a:spcBef>
                <a:spcPct val="20000"/>
              </a:spcBef>
              <a:buFont typeface="Wingdings" panose="05000000000000000000" pitchFamily="2" charset="2"/>
              <a:buChar char="§"/>
              <a:defRPr sz="1800" kern="1200">
                <a:solidFill>
                  <a:schemeClr val="tx1"/>
                </a:solidFill>
                <a:latin typeface="Gill Sans MT" panose="020B0502020104020203" pitchFamily="34" charset="0"/>
                <a:ea typeface="+mn-ea"/>
                <a:cs typeface="Arial" panose="020B0604020202020204" pitchFamily="34" charset="0"/>
              </a:defRPr>
            </a:lvl2pPr>
            <a:lvl3pPr marL="914377" indent="0" algn="l" defTabSz="457189" rtl="0" eaLnBrk="1" latinLnBrk="0" hangingPunct="1">
              <a:spcBef>
                <a:spcPct val="20000"/>
              </a:spcBef>
              <a:buFont typeface="Arial"/>
              <a:buNone/>
              <a:defRPr sz="2400" kern="1200">
                <a:solidFill>
                  <a:schemeClr val="tx1"/>
                </a:solidFill>
                <a:latin typeface="Arial" panose="020B0604020202020204" pitchFamily="34" charset="0"/>
                <a:ea typeface="+mn-ea"/>
                <a:cs typeface="Arial" panose="020B0604020202020204" pitchFamily="34" charset="0"/>
              </a:defRPr>
            </a:lvl3pPr>
            <a:lvl4pPr marL="1371566" indent="0" algn="l" defTabSz="457189" rtl="0" eaLnBrk="1" latinLnBrk="0" hangingPunct="1">
              <a:spcBef>
                <a:spcPct val="20000"/>
              </a:spcBef>
              <a:buFont typeface="Arial"/>
              <a:buNone/>
              <a:defRPr sz="2000" kern="1200">
                <a:solidFill>
                  <a:schemeClr val="tx1"/>
                </a:solidFill>
                <a:latin typeface="Arial" panose="020B0604020202020204" pitchFamily="34" charset="0"/>
                <a:ea typeface="+mn-ea"/>
                <a:cs typeface="Arial" panose="020B0604020202020204" pitchFamily="34" charset="0"/>
              </a:defRPr>
            </a:lvl4pPr>
            <a:lvl5pPr marL="1828754" indent="0" algn="l" defTabSz="457189" rtl="0" eaLnBrk="1" latinLnBrk="0" hangingPunct="1">
              <a:spcBef>
                <a:spcPct val="20000"/>
              </a:spcBef>
              <a:buFont typeface="Arial"/>
              <a:buNone/>
              <a:defRPr sz="2000" kern="1200">
                <a:solidFill>
                  <a:schemeClr val="tx1"/>
                </a:solidFill>
                <a:latin typeface="Arial" panose="020B0604020202020204" pitchFamily="34" charset="0"/>
                <a:ea typeface="+mn-ea"/>
                <a:cs typeface="Arial" panose="020B0604020202020204" pitchFamily="34"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ts val="2400"/>
              </a:lnSpc>
              <a:buNone/>
            </a:pPr>
            <a:r>
              <a:rPr lang="en-US" i="1" dirty="0">
                <a:latin typeface="Gill Sans MT"/>
              </a:rPr>
              <a:t>John Snow – Mapping a Cholera Outbreak in London (1854)</a:t>
            </a:r>
          </a:p>
        </p:txBody>
      </p:sp>
    </p:spTree>
    <p:extLst>
      <p:ext uri="{BB962C8B-B14F-4D97-AF65-F5344CB8AC3E}">
        <p14:creationId xmlns:p14="http://schemas.microsoft.com/office/powerpoint/2010/main" val="311691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Purpose of GIS </a:t>
            </a:r>
          </a:p>
        </p:txBody>
      </p:sp>
      <p:sp>
        <p:nvSpPr>
          <p:cNvPr id="5" name="Text Placeholder 4"/>
          <p:cNvSpPr>
            <a:spLocks noGrp="1"/>
          </p:cNvSpPr>
          <p:nvPr>
            <p:ph type="body" sz="quarter" idx="10"/>
          </p:nvPr>
        </p:nvSpPr>
        <p:spPr>
          <a:xfrm>
            <a:off x="3380330" y="2364448"/>
            <a:ext cx="2381073" cy="299010"/>
          </a:xfrm>
        </p:spPr>
        <p:txBody>
          <a:bodyPr wrap="square" lIns="91440" tIns="45720" rIns="91440" bIns="45720" anchor="t">
            <a:noAutofit/>
          </a:bodyPr>
          <a:lstStyle/>
          <a:p>
            <a:pPr marL="0" indent="0" algn="ctr">
              <a:lnSpc>
                <a:spcPts val="2400"/>
              </a:lnSpc>
              <a:buNone/>
            </a:pPr>
            <a:r>
              <a:rPr lang="en-US" sz="1800" u="sng" dirty="0">
                <a:latin typeface="Gill Sans MT"/>
              </a:rPr>
              <a:t>System of Insight </a:t>
            </a:r>
            <a:br>
              <a:rPr lang="en-US" sz="1800" u="sng" dirty="0">
                <a:latin typeface="Gill Sans MT"/>
              </a:rPr>
            </a:br>
            <a:endParaRPr lang="en-US" u="sng" dirty="0">
              <a:latin typeface="Gill Sans MT"/>
            </a:endParaRPr>
          </a:p>
        </p:txBody>
      </p:sp>
      <p:sp>
        <p:nvSpPr>
          <p:cNvPr id="7" name="Text Placeholder 4">
            <a:extLst>
              <a:ext uri="{FF2B5EF4-FFF2-40B4-BE49-F238E27FC236}">
                <a16:creationId xmlns:a16="http://schemas.microsoft.com/office/drawing/2014/main" id="{47C8B698-29EC-1050-41B0-875E9A7FA66D}"/>
              </a:ext>
            </a:extLst>
          </p:cNvPr>
          <p:cNvSpPr txBox="1">
            <a:spLocks/>
          </p:cNvSpPr>
          <p:nvPr/>
        </p:nvSpPr>
        <p:spPr>
          <a:xfrm>
            <a:off x="6244876" y="2365270"/>
            <a:ext cx="2957463" cy="597049"/>
          </a:xfrm>
          <a:prstGeom prst="rect">
            <a:avLst/>
          </a:prstGeom>
        </p:spPr>
        <p:txBody>
          <a:bodyPr wrap="square" lIns="91440" tIns="45720" rIns="91440" bIns="45720" anchor="t">
            <a:noAutofit/>
          </a:bodyPr>
          <a:lstStyle>
            <a:lvl1pPr marL="285750" marR="0" indent="-285750" algn="l" defTabSz="457189" rtl="0" eaLnBrk="1" fontAlgn="auto" latinLnBrk="0" hangingPunct="1">
              <a:lnSpc>
                <a:spcPct val="100000"/>
              </a:lnSpc>
              <a:spcBef>
                <a:spcPts val="600"/>
              </a:spcBef>
              <a:spcAft>
                <a:spcPts val="600"/>
              </a:spcAft>
              <a:buClrTx/>
              <a:buSzTx/>
              <a:buFont typeface="Arial" panose="020B0604020202020204" pitchFamily="34" charset="0"/>
              <a:buChar char="•"/>
              <a:tabLst/>
              <a:defRPr lang="en-US" sz="1800" kern="1200" dirty="0" smtClean="0">
                <a:solidFill>
                  <a:schemeClr val="tx1"/>
                </a:solidFill>
                <a:latin typeface="Gill Sans MT" panose="020B0502020104020203" pitchFamily="34" charset="0"/>
                <a:ea typeface="+mn-ea"/>
                <a:cs typeface="Arial"/>
              </a:defRPr>
            </a:lvl1pPr>
            <a:lvl2pPr marL="742939" indent="-285750" algn="l" defTabSz="457189" rtl="0" eaLnBrk="1" latinLnBrk="0" hangingPunct="1">
              <a:spcBef>
                <a:spcPct val="20000"/>
              </a:spcBef>
              <a:buFont typeface="Wingdings" panose="05000000000000000000" pitchFamily="2" charset="2"/>
              <a:buChar char="§"/>
              <a:defRPr sz="1800" kern="1200">
                <a:solidFill>
                  <a:schemeClr val="tx1"/>
                </a:solidFill>
                <a:latin typeface="Gill Sans MT" panose="020B0502020104020203" pitchFamily="34" charset="0"/>
                <a:ea typeface="+mn-ea"/>
                <a:cs typeface="Arial" panose="020B0604020202020204" pitchFamily="34" charset="0"/>
              </a:defRPr>
            </a:lvl2pPr>
            <a:lvl3pPr marL="914377" indent="0" algn="l" defTabSz="457189" rtl="0" eaLnBrk="1" latinLnBrk="0" hangingPunct="1">
              <a:spcBef>
                <a:spcPct val="20000"/>
              </a:spcBef>
              <a:buFont typeface="Arial"/>
              <a:buNone/>
              <a:defRPr sz="2400" kern="1200">
                <a:solidFill>
                  <a:schemeClr val="tx1"/>
                </a:solidFill>
                <a:latin typeface="Arial" panose="020B0604020202020204" pitchFamily="34" charset="0"/>
                <a:ea typeface="+mn-ea"/>
                <a:cs typeface="Arial" panose="020B0604020202020204" pitchFamily="34" charset="0"/>
              </a:defRPr>
            </a:lvl3pPr>
            <a:lvl4pPr marL="1371566" indent="0" algn="l" defTabSz="457189" rtl="0" eaLnBrk="1" latinLnBrk="0" hangingPunct="1">
              <a:spcBef>
                <a:spcPct val="20000"/>
              </a:spcBef>
              <a:buFont typeface="Arial"/>
              <a:buNone/>
              <a:defRPr sz="2000" kern="1200">
                <a:solidFill>
                  <a:schemeClr val="tx1"/>
                </a:solidFill>
                <a:latin typeface="Arial" panose="020B0604020202020204" pitchFamily="34" charset="0"/>
                <a:ea typeface="+mn-ea"/>
                <a:cs typeface="Arial" panose="020B0604020202020204" pitchFamily="34" charset="0"/>
              </a:defRPr>
            </a:lvl4pPr>
            <a:lvl5pPr marL="1828754" indent="0" algn="l" defTabSz="457189" rtl="0" eaLnBrk="1" latinLnBrk="0" hangingPunct="1">
              <a:spcBef>
                <a:spcPct val="20000"/>
              </a:spcBef>
              <a:buFont typeface="Arial"/>
              <a:buNone/>
              <a:defRPr sz="2000" kern="1200">
                <a:solidFill>
                  <a:schemeClr val="tx1"/>
                </a:solidFill>
                <a:latin typeface="Arial" panose="020B0604020202020204" pitchFamily="34" charset="0"/>
                <a:ea typeface="+mn-ea"/>
                <a:cs typeface="Arial" panose="020B0604020202020204" pitchFamily="34"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ts val="2400"/>
              </a:lnSpc>
              <a:buFont typeface="Arial" panose="020B0604020202020204" pitchFamily="34" charset="0"/>
              <a:buNone/>
            </a:pPr>
            <a:r>
              <a:rPr lang="en-US" u="sng" dirty="0">
                <a:latin typeface="Gill Sans MT"/>
              </a:rPr>
              <a:t>System of Engagement </a:t>
            </a:r>
          </a:p>
        </p:txBody>
      </p:sp>
      <p:sp>
        <p:nvSpPr>
          <p:cNvPr id="8" name="Text Placeholder 4">
            <a:extLst>
              <a:ext uri="{FF2B5EF4-FFF2-40B4-BE49-F238E27FC236}">
                <a16:creationId xmlns:a16="http://schemas.microsoft.com/office/drawing/2014/main" id="{C75D2B50-80A2-95BB-C263-434BDC8D98DC}"/>
              </a:ext>
            </a:extLst>
          </p:cNvPr>
          <p:cNvSpPr txBox="1">
            <a:spLocks/>
          </p:cNvSpPr>
          <p:nvPr/>
        </p:nvSpPr>
        <p:spPr>
          <a:xfrm>
            <a:off x="-40172" y="2364448"/>
            <a:ext cx="2957463" cy="422335"/>
          </a:xfrm>
          <a:prstGeom prst="rect">
            <a:avLst/>
          </a:prstGeom>
        </p:spPr>
        <p:txBody>
          <a:bodyPr wrap="square" lIns="91440" tIns="45720" rIns="91440" bIns="45720" anchor="t">
            <a:noAutofit/>
          </a:bodyPr>
          <a:lstStyle>
            <a:lvl1pPr marL="285750" marR="0" indent="-285750" algn="l" defTabSz="457189" rtl="0" eaLnBrk="1" fontAlgn="auto" latinLnBrk="0" hangingPunct="1">
              <a:lnSpc>
                <a:spcPct val="100000"/>
              </a:lnSpc>
              <a:spcBef>
                <a:spcPts val="600"/>
              </a:spcBef>
              <a:spcAft>
                <a:spcPts val="600"/>
              </a:spcAft>
              <a:buClrTx/>
              <a:buSzTx/>
              <a:buFont typeface="Arial" panose="020B0604020202020204" pitchFamily="34" charset="0"/>
              <a:buChar char="•"/>
              <a:tabLst/>
              <a:defRPr lang="en-US" sz="1800" kern="1200" dirty="0" smtClean="0">
                <a:solidFill>
                  <a:schemeClr val="tx1"/>
                </a:solidFill>
                <a:latin typeface="Gill Sans MT" panose="020B0502020104020203" pitchFamily="34" charset="0"/>
                <a:ea typeface="+mn-ea"/>
                <a:cs typeface="Arial"/>
              </a:defRPr>
            </a:lvl1pPr>
            <a:lvl2pPr marL="742939" indent="-285750" algn="l" defTabSz="457189" rtl="0" eaLnBrk="1" latinLnBrk="0" hangingPunct="1">
              <a:spcBef>
                <a:spcPct val="20000"/>
              </a:spcBef>
              <a:buFont typeface="Wingdings" panose="05000000000000000000" pitchFamily="2" charset="2"/>
              <a:buChar char="§"/>
              <a:defRPr sz="1800" kern="1200">
                <a:solidFill>
                  <a:schemeClr val="tx1"/>
                </a:solidFill>
                <a:latin typeface="Gill Sans MT" panose="020B0502020104020203" pitchFamily="34" charset="0"/>
                <a:ea typeface="+mn-ea"/>
                <a:cs typeface="Arial" panose="020B0604020202020204" pitchFamily="34" charset="0"/>
              </a:defRPr>
            </a:lvl2pPr>
            <a:lvl3pPr marL="914377" indent="0" algn="l" defTabSz="457189" rtl="0" eaLnBrk="1" latinLnBrk="0" hangingPunct="1">
              <a:spcBef>
                <a:spcPct val="20000"/>
              </a:spcBef>
              <a:buFont typeface="Arial"/>
              <a:buNone/>
              <a:defRPr sz="2400" kern="1200">
                <a:solidFill>
                  <a:schemeClr val="tx1"/>
                </a:solidFill>
                <a:latin typeface="Arial" panose="020B0604020202020204" pitchFamily="34" charset="0"/>
                <a:ea typeface="+mn-ea"/>
                <a:cs typeface="Arial" panose="020B0604020202020204" pitchFamily="34" charset="0"/>
              </a:defRPr>
            </a:lvl3pPr>
            <a:lvl4pPr marL="1371566" indent="0" algn="l" defTabSz="457189" rtl="0" eaLnBrk="1" latinLnBrk="0" hangingPunct="1">
              <a:spcBef>
                <a:spcPct val="20000"/>
              </a:spcBef>
              <a:buFont typeface="Arial"/>
              <a:buNone/>
              <a:defRPr sz="2000" kern="1200">
                <a:solidFill>
                  <a:schemeClr val="tx1"/>
                </a:solidFill>
                <a:latin typeface="Arial" panose="020B0604020202020204" pitchFamily="34" charset="0"/>
                <a:ea typeface="+mn-ea"/>
                <a:cs typeface="Arial" panose="020B0604020202020204" pitchFamily="34" charset="0"/>
              </a:defRPr>
            </a:lvl4pPr>
            <a:lvl5pPr marL="1828754" indent="0" algn="l" defTabSz="457189" rtl="0" eaLnBrk="1" latinLnBrk="0" hangingPunct="1">
              <a:spcBef>
                <a:spcPct val="20000"/>
              </a:spcBef>
              <a:buFont typeface="Arial"/>
              <a:buNone/>
              <a:defRPr sz="2000" kern="1200">
                <a:solidFill>
                  <a:schemeClr val="tx1"/>
                </a:solidFill>
                <a:latin typeface="Arial" panose="020B0604020202020204" pitchFamily="34" charset="0"/>
                <a:ea typeface="+mn-ea"/>
                <a:cs typeface="Arial" panose="020B0604020202020204" pitchFamily="34"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ts val="2400"/>
              </a:lnSpc>
              <a:buFont typeface="Arial" panose="020B0604020202020204" pitchFamily="34" charset="0"/>
              <a:buNone/>
            </a:pPr>
            <a:r>
              <a:rPr lang="en-US" u="sng" dirty="0">
                <a:latin typeface="Gill Sans MT"/>
              </a:rPr>
              <a:t>System of Record</a:t>
            </a:r>
            <a:br>
              <a:rPr lang="en-US" u="sng" dirty="0">
                <a:latin typeface="Gill Sans MT"/>
              </a:rPr>
            </a:br>
            <a:endParaRPr lang="en-US" u="sng" dirty="0">
              <a:latin typeface="Gill Sans MT"/>
            </a:endParaRPr>
          </a:p>
        </p:txBody>
      </p:sp>
      <p:pic>
        <p:nvPicPr>
          <p:cNvPr id="10" name="Graphic 9" descr="Database outline">
            <a:extLst>
              <a:ext uri="{FF2B5EF4-FFF2-40B4-BE49-F238E27FC236}">
                <a16:creationId xmlns:a16="http://schemas.microsoft.com/office/drawing/2014/main" id="{176D64DC-D840-4E8C-11BF-6BA9E7A869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932219"/>
            <a:ext cx="1210570" cy="1210570"/>
          </a:xfrm>
          <a:prstGeom prst="rect">
            <a:avLst/>
          </a:prstGeom>
        </p:spPr>
      </p:pic>
      <p:pic>
        <p:nvPicPr>
          <p:cNvPr id="12" name="Graphic 11" descr="Folder Search outline">
            <a:extLst>
              <a:ext uri="{FF2B5EF4-FFF2-40B4-BE49-F238E27FC236}">
                <a16:creationId xmlns:a16="http://schemas.microsoft.com/office/drawing/2014/main" id="{B6F64B74-B8B7-3553-69DB-2021BE7A0E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69665" y="2883722"/>
            <a:ext cx="1307564" cy="1307564"/>
          </a:xfrm>
          <a:prstGeom prst="rect">
            <a:avLst/>
          </a:prstGeom>
        </p:spPr>
      </p:pic>
      <p:pic>
        <p:nvPicPr>
          <p:cNvPr id="16" name="Graphic 15" descr="Lightbulb and gear outline">
            <a:extLst>
              <a:ext uri="{FF2B5EF4-FFF2-40B4-BE49-F238E27FC236}">
                <a16:creationId xmlns:a16="http://schemas.microsoft.com/office/drawing/2014/main" id="{24254DC9-4955-6C0F-C8CD-741F4AC082E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41645" y="2761925"/>
            <a:ext cx="1263257" cy="1263257"/>
          </a:xfrm>
          <a:prstGeom prst="rect">
            <a:avLst/>
          </a:prstGeom>
        </p:spPr>
      </p:pic>
      <p:pic>
        <p:nvPicPr>
          <p:cNvPr id="18" name="Graphic 17" descr="Bar chart outline">
            <a:extLst>
              <a:ext uri="{FF2B5EF4-FFF2-40B4-BE49-F238E27FC236}">
                <a16:creationId xmlns:a16="http://schemas.microsoft.com/office/drawing/2014/main" id="{C37C2D19-D927-2780-B766-CD515E713BF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650081" y="2831444"/>
            <a:ext cx="1291447" cy="1291447"/>
          </a:xfrm>
          <a:prstGeom prst="rect">
            <a:avLst/>
          </a:prstGeom>
        </p:spPr>
      </p:pic>
      <p:pic>
        <p:nvPicPr>
          <p:cNvPr id="20" name="Graphic 19" descr="Double Tap Gesture outline">
            <a:extLst>
              <a:ext uri="{FF2B5EF4-FFF2-40B4-BE49-F238E27FC236}">
                <a16:creationId xmlns:a16="http://schemas.microsoft.com/office/drawing/2014/main" id="{33C7B37F-8349-E4EC-AA04-AA7382A679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03796" y="3061735"/>
            <a:ext cx="1146278" cy="1146278"/>
          </a:xfrm>
          <a:prstGeom prst="rect">
            <a:avLst/>
          </a:prstGeom>
        </p:spPr>
      </p:pic>
      <p:pic>
        <p:nvPicPr>
          <p:cNvPr id="22" name="Graphic 21" descr="Cloud Computing outline">
            <a:extLst>
              <a:ext uri="{FF2B5EF4-FFF2-40B4-BE49-F238E27FC236}">
                <a16:creationId xmlns:a16="http://schemas.microsoft.com/office/drawing/2014/main" id="{806F8FDB-1A6A-D119-0C37-3C8FB7CCA20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641351" y="2991381"/>
            <a:ext cx="1310141" cy="1310141"/>
          </a:xfrm>
          <a:prstGeom prst="rect">
            <a:avLst/>
          </a:prstGeom>
        </p:spPr>
      </p:pic>
      <p:pic>
        <p:nvPicPr>
          <p:cNvPr id="24" name="Graphic 23" descr="Influencer outline">
            <a:extLst>
              <a:ext uri="{FF2B5EF4-FFF2-40B4-BE49-F238E27FC236}">
                <a16:creationId xmlns:a16="http://schemas.microsoft.com/office/drawing/2014/main" id="{7FC7E955-B120-8179-A7F8-852549AADDE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976935" y="4142789"/>
            <a:ext cx="1291446" cy="1291446"/>
          </a:xfrm>
          <a:prstGeom prst="rect">
            <a:avLst/>
          </a:prstGeom>
        </p:spPr>
      </p:pic>
      <p:pic>
        <p:nvPicPr>
          <p:cNvPr id="26" name="Graphic 25" descr="Clipboard Partially Checked outline">
            <a:extLst>
              <a:ext uri="{FF2B5EF4-FFF2-40B4-BE49-F238E27FC236}">
                <a16:creationId xmlns:a16="http://schemas.microsoft.com/office/drawing/2014/main" id="{9480A63F-1FF0-F15E-0D4B-EA82A40AE2D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81860" y="4159852"/>
            <a:ext cx="1307563" cy="1307563"/>
          </a:xfrm>
          <a:prstGeom prst="rect">
            <a:avLst/>
          </a:prstGeom>
        </p:spPr>
      </p:pic>
      <p:pic>
        <p:nvPicPr>
          <p:cNvPr id="30" name="Graphic 29" descr="Workflow outline">
            <a:extLst>
              <a:ext uri="{FF2B5EF4-FFF2-40B4-BE49-F238E27FC236}">
                <a16:creationId xmlns:a16="http://schemas.microsoft.com/office/drawing/2014/main" id="{9DAB718E-DD9A-E7FA-DAC7-2E750662EC3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909060" y="4159853"/>
            <a:ext cx="1307562" cy="1307562"/>
          </a:xfrm>
          <a:prstGeom prst="rect">
            <a:avLst/>
          </a:prstGeom>
        </p:spPr>
      </p:pic>
      <p:cxnSp>
        <p:nvCxnSpPr>
          <p:cNvPr id="32" name="Straight Connector 31">
            <a:extLst>
              <a:ext uri="{FF2B5EF4-FFF2-40B4-BE49-F238E27FC236}">
                <a16:creationId xmlns:a16="http://schemas.microsoft.com/office/drawing/2014/main" id="{94C99A10-DE95-4252-271B-A10CD643F64F}"/>
              </a:ext>
            </a:extLst>
          </p:cNvPr>
          <p:cNvCxnSpPr/>
          <p:nvPr/>
        </p:nvCxnSpPr>
        <p:spPr>
          <a:xfrm>
            <a:off x="3162300" y="2599997"/>
            <a:ext cx="0" cy="286741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C86AF3CC-736D-519E-C325-3A134A0473D9}"/>
              </a:ext>
            </a:extLst>
          </p:cNvPr>
          <p:cNvCxnSpPr/>
          <p:nvPr/>
        </p:nvCxnSpPr>
        <p:spPr>
          <a:xfrm>
            <a:off x="6214060" y="2640287"/>
            <a:ext cx="0" cy="286741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10854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Role of GIS</a:t>
            </a:r>
          </a:p>
        </p:txBody>
      </p:sp>
      <p:sp>
        <p:nvSpPr>
          <p:cNvPr id="5" name="Text Placeholder 4"/>
          <p:cNvSpPr>
            <a:spLocks noGrp="1"/>
          </p:cNvSpPr>
          <p:nvPr>
            <p:ph type="body" sz="quarter" idx="10"/>
          </p:nvPr>
        </p:nvSpPr>
        <p:spPr>
          <a:xfrm>
            <a:off x="448041" y="1968947"/>
            <a:ext cx="4022359" cy="2920106"/>
          </a:xfrm>
        </p:spPr>
        <p:txBody>
          <a:bodyPr wrap="square" lIns="91440" tIns="45720" rIns="91440" bIns="45720" anchor="t">
            <a:noAutofit/>
          </a:bodyPr>
          <a:lstStyle/>
          <a:p>
            <a:pPr marL="224790" indent="-224790">
              <a:lnSpc>
                <a:spcPts val="2400"/>
              </a:lnSpc>
            </a:pPr>
            <a:r>
              <a:rPr lang="en-US" dirty="0">
                <a:latin typeface="Gill Sans MT"/>
              </a:rPr>
              <a:t>Understand our environment </a:t>
            </a:r>
          </a:p>
          <a:p>
            <a:pPr marL="224790" indent="-224790">
              <a:lnSpc>
                <a:spcPts val="2400"/>
              </a:lnSpc>
            </a:pPr>
            <a:r>
              <a:rPr lang="en-US" dirty="0">
                <a:latin typeface="Gill Sans MT"/>
              </a:rPr>
              <a:t>Collect data in the field </a:t>
            </a:r>
          </a:p>
          <a:p>
            <a:pPr marL="224790" indent="-224790">
              <a:lnSpc>
                <a:spcPts val="2400"/>
              </a:lnSpc>
            </a:pPr>
            <a:r>
              <a:rPr lang="en-US" dirty="0">
                <a:latin typeface="Gill Sans MT"/>
              </a:rPr>
              <a:t>Create snapshots of time </a:t>
            </a:r>
          </a:p>
          <a:p>
            <a:pPr marL="224790" indent="-224790">
              <a:lnSpc>
                <a:spcPts val="2400"/>
              </a:lnSpc>
            </a:pPr>
            <a:r>
              <a:rPr lang="en-US" dirty="0">
                <a:latin typeface="Gill Sans MT"/>
              </a:rPr>
              <a:t>Manage data</a:t>
            </a:r>
          </a:p>
          <a:p>
            <a:pPr marL="224790" indent="-224790">
              <a:lnSpc>
                <a:spcPts val="2400"/>
              </a:lnSpc>
            </a:pPr>
            <a:r>
              <a:rPr lang="en-US" dirty="0">
                <a:latin typeface="Gill Sans MT"/>
              </a:rPr>
              <a:t>Understand spatial patterns </a:t>
            </a:r>
          </a:p>
          <a:p>
            <a:pPr marL="224790" indent="-224790">
              <a:lnSpc>
                <a:spcPts val="2400"/>
              </a:lnSpc>
            </a:pPr>
            <a:r>
              <a:rPr lang="en-US" dirty="0">
                <a:latin typeface="Gill Sans MT"/>
              </a:rPr>
              <a:t>Monitor progress  </a:t>
            </a:r>
          </a:p>
          <a:p>
            <a:pPr marL="224790" indent="-224790">
              <a:lnSpc>
                <a:spcPts val="2400"/>
              </a:lnSpc>
            </a:pPr>
            <a:r>
              <a:rPr lang="en-US" sz="1800" dirty="0">
                <a:latin typeface="Gill Sans MT"/>
              </a:rPr>
              <a:t>Analyze data</a:t>
            </a:r>
          </a:p>
          <a:p>
            <a:pPr marL="224790" indent="-224790">
              <a:lnSpc>
                <a:spcPts val="2400"/>
              </a:lnSpc>
            </a:pPr>
            <a:r>
              <a:rPr lang="en-US" sz="1800" dirty="0">
                <a:latin typeface="Gill Sans MT"/>
              </a:rPr>
              <a:t>Communicate results</a:t>
            </a:r>
          </a:p>
        </p:txBody>
      </p:sp>
      <p:pic>
        <p:nvPicPr>
          <p:cNvPr id="8" name="Picture 7" descr="A hand holding a pin on a map&#10;&#10;Description automatically generated">
            <a:extLst>
              <a:ext uri="{FF2B5EF4-FFF2-40B4-BE49-F238E27FC236}">
                <a16:creationId xmlns:a16="http://schemas.microsoft.com/office/drawing/2014/main" id="{F27D061E-46F8-BD12-EF6E-BA2C46DA1458}"/>
              </a:ext>
            </a:extLst>
          </p:cNvPr>
          <p:cNvPicPr>
            <a:picLocks noChangeAspect="1"/>
          </p:cNvPicPr>
          <p:nvPr/>
        </p:nvPicPr>
        <p:blipFill>
          <a:blip r:embed="rId3"/>
          <a:stretch>
            <a:fillRect/>
          </a:stretch>
        </p:blipFill>
        <p:spPr>
          <a:xfrm>
            <a:off x="4673602" y="2641600"/>
            <a:ext cx="4076605" cy="2717214"/>
          </a:xfrm>
          <a:prstGeom prst="rect">
            <a:avLst/>
          </a:prstGeom>
        </p:spPr>
      </p:pic>
    </p:spTree>
    <p:extLst>
      <p:ext uri="{BB962C8B-B14F-4D97-AF65-F5344CB8AC3E}">
        <p14:creationId xmlns:p14="http://schemas.microsoft.com/office/powerpoint/2010/main" val="1295732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Impact of GIS</a:t>
            </a:r>
          </a:p>
        </p:txBody>
      </p:sp>
      <p:sp>
        <p:nvSpPr>
          <p:cNvPr id="5" name="Text Placeholder 4"/>
          <p:cNvSpPr>
            <a:spLocks noGrp="1"/>
          </p:cNvSpPr>
          <p:nvPr>
            <p:ph type="body" sz="quarter" idx="10"/>
          </p:nvPr>
        </p:nvSpPr>
        <p:spPr>
          <a:xfrm>
            <a:off x="230326" y="1865655"/>
            <a:ext cx="5490215" cy="3126690"/>
          </a:xfrm>
        </p:spPr>
        <p:txBody>
          <a:bodyPr wrap="square" lIns="91440" tIns="45720" rIns="91440" bIns="45720" anchor="t">
            <a:noAutofit/>
          </a:bodyPr>
          <a:lstStyle/>
          <a:p>
            <a:pPr marL="224790" indent="-224790">
              <a:lnSpc>
                <a:spcPts val="2400"/>
              </a:lnSpc>
            </a:pPr>
            <a:r>
              <a:rPr lang="en-US" b="1" dirty="0">
                <a:latin typeface="Gill Sans MT"/>
              </a:rPr>
              <a:t>Enhances Storytelling </a:t>
            </a:r>
            <a:r>
              <a:rPr lang="en-US" dirty="0">
                <a:latin typeface="Gill Sans MT"/>
              </a:rPr>
              <a:t>- Transforms complex spatial data into engaging narratives and visualizations.</a:t>
            </a:r>
          </a:p>
          <a:p>
            <a:pPr marL="224790" indent="-224790">
              <a:lnSpc>
                <a:spcPts val="2400"/>
              </a:lnSpc>
            </a:pPr>
            <a:r>
              <a:rPr lang="en-US" b="1" dirty="0">
                <a:latin typeface="Gill Sans MT"/>
              </a:rPr>
              <a:t>Forecasts Future Trends </a:t>
            </a:r>
            <a:r>
              <a:rPr lang="en-US" dirty="0">
                <a:latin typeface="Gill Sans MT"/>
              </a:rPr>
              <a:t>- Utilizes data to predict and model future environmental, urban, and social changes.</a:t>
            </a:r>
          </a:p>
          <a:p>
            <a:pPr marL="224790" indent="-224790">
              <a:lnSpc>
                <a:spcPts val="2400"/>
              </a:lnSpc>
            </a:pPr>
            <a:r>
              <a:rPr lang="en-US" b="1" dirty="0">
                <a:latin typeface="Gill Sans MT"/>
              </a:rPr>
              <a:t>Unravels Historical Insights </a:t>
            </a:r>
            <a:r>
              <a:rPr lang="en-US" dirty="0">
                <a:latin typeface="Gill Sans MT"/>
              </a:rPr>
              <a:t>- Analyzes spatial patterns to understand and visualize historical events and evolutions.</a:t>
            </a:r>
          </a:p>
          <a:p>
            <a:pPr marL="224790" indent="-224790">
              <a:lnSpc>
                <a:spcPts val="2400"/>
              </a:lnSpc>
            </a:pPr>
            <a:r>
              <a:rPr lang="en-US" b="1" dirty="0">
                <a:latin typeface="Gill Sans MT"/>
              </a:rPr>
              <a:t>Facilitates Data-Driven Decisions </a:t>
            </a:r>
            <a:r>
              <a:rPr lang="en-US" dirty="0">
                <a:latin typeface="Gill Sans MT"/>
              </a:rPr>
              <a:t>- Empowers decision-makers by crunching numbers and identifying trends for informed planning and policy-making.</a:t>
            </a:r>
          </a:p>
        </p:txBody>
      </p:sp>
      <p:pic>
        <p:nvPicPr>
          <p:cNvPr id="7" name="Picture 8" descr="My first map on QGIS : r/QGIS">
            <a:extLst>
              <a:ext uri="{FF2B5EF4-FFF2-40B4-BE49-F238E27FC236}">
                <a16:creationId xmlns:a16="http://schemas.microsoft.com/office/drawing/2014/main" id="{A000C285-0DCF-A4CD-428B-D6A6DC8626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390"/>
          <a:stretch/>
        </p:blipFill>
        <p:spPr bwMode="auto">
          <a:xfrm>
            <a:off x="6491553" y="1662138"/>
            <a:ext cx="2001333" cy="150935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8" name="Picture 10" descr="QGIS Basics for Journalists | Berkeley Advanced Media Institute">
            <a:extLst>
              <a:ext uri="{FF2B5EF4-FFF2-40B4-BE49-F238E27FC236}">
                <a16:creationId xmlns:a16="http://schemas.microsoft.com/office/drawing/2014/main" id="{9E9E8EC1-0C04-C600-8611-603B4AD59E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1553" y="3429000"/>
            <a:ext cx="2001333" cy="150935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12" descr="How to make a heat map based on Grid layer in QGIS - Geographic Information  Systems Stack Exchange">
            <a:extLst>
              <a:ext uri="{FF2B5EF4-FFF2-40B4-BE49-F238E27FC236}">
                <a16:creationId xmlns:a16="http://schemas.microsoft.com/office/drawing/2014/main" id="{C92EC605-3795-7682-8E6F-08E00D4B6F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9666" y="5195862"/>
            <a:ext cx="1525106" cy="150935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5408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3E843-A8A7-C2D0-C180-B819ED16694F}"/>
              </a:ext>
            </a:extLst>
          </p:cNvPr>
          <p:cNvSpPr>
            <a:spLocks noGrp="1"/>
          </p:cNvSpPr>
          <p:nvPr>
            <p:ph type="title"/>
          </p:nvPr>
        </p:nvSpPr>
        <p:spPr>
          <a:xfrm>
            <a:off x="448041" y="1156445"/>
            <a:ext cx="8229600" cy="1543212"/>
          </a:xfrm>
        </p:spPr>
        <p:txBody>
          <a:bodyPr/>
          <a:lstStyle/>
          <a:p>
            <a:r>
              <a:rPr lang="en-US" dirty="0"/>
              <a:t>Discussion – </a:t>
            </a:r>
            <a:br>
              <a:rPr lang="en-US" dirty="0"/>
            </a:br>
            <a:r>
              <a:rPr lang="en-US" dirty="0"/>
              <a:t>What do you think of </a:t>
            </a:r>
            <a:r>
              <a:rPr lang="en-US" dirty="0" err="1"/>
              <a:t>gis</a:t>
            </a:r>
            <a:r>
              <a:rPr lang="en-US" dirty="0"/>
              <a:t>? </a:t>
            </a:r>
          </a:p>
        </p:txBody>
      </p:sp>
      <p:sp>
        <p:nvSpPr>
          <p:cNvPr id="6" name="Text Placeholder 4">
            <a:extLst>
              <a:ext uri="{FF2B5EF4-FFF2-40B4-BE49-F238E27FC236}">
                <a16:creationId xmlns:a16="http://schemas.microsoft.com/office/drawing/2014/main" id="{FD441023-9F9E-7589-0696-BE1D5993EAC9}"/>
              </a:ext>
            </a:extLst>
          </p:cNvPr>
          <p:cNvSpPr>
            <a:spLocks noGrp="1"/>
          </p:cNvSpPr>
          <p:nvPr>
            <p:ph type="body" sz="quarter" idx="10"/>
          </p:nvPr>
        </p:nvSpPr>
        <p:spPr>
          <a:xfrm>
            <a:off x="466359" y="2574865"/>
            <a:ext cx="8333108" cy="3126690"/>
          </a:xfrm>
        </p:spPr>
        <p:txBody>
          <a:bodyPr wrap="square" lIns="91440" tIns="45720" rIns="91440" bIns="45720" anchor="t">
            <a:noAutofit/>
          </a:bodyPr>
          <a:lstStyle/>
          <a:p>
            <a:pPr marL="224790" indent="-224790">
              <a:lnSpc>
                <a:spcPts val="2400"/>
              </a:lnSpc>
            </a:pPr>
            <a:r>
              <a:rPr lang="en-US" b="1" dirty="0">
                <a:latin typeface="Gill Sans MT"/>
              </a:rPr>
              <a:t>Example questions:</a:t>
            </a:r>
          </a:p>
          <a:p>
            <a:pPr marL="681979" lvl="1" indent="-224790">
              <a:lnSpc>
                <a:spcPct val="200000"/>
              </a:lnSpc>
            </a:pPr>
            <a:r>
              <a:rPr lang="en-US" dirty="0">
                <a:latin typeface="Gill Sans MT"/>
              </a:rPr>
              <a:t>“Could you explain to someone what GIS is used for?” </a:t>
            </a:r>
          </a:p>
          <a:p>
            <a:pPr marL="681979" lvl="1" indent="-224790">
              <a:lnSpc>
                <a:spcPct val="200000"/>
              </a:lnSpc>
            </a:pPr>
            <a:r>
              <a:rPr lang="en-US" dirty="0">
                <a:latin typeface="Gill Sans MT"/>
              </a:rPr>
              <a:t>“Do you have any examples of the impact of GIS?” </a:t>
            </a:r>
          </a:p>
          <a:p>
            <a:pPr marL="681979" lvl="1" indent="-224790">
              <a:lnSpc>
                <a:spcPct val="200000"/>
              </a:lnSpc>
            </a:pPr>
            <a:r>
              <a:rPr lang="en-US" dirty="0">
                <a:latin typeface="Gill Sans MT"/>
              </a:rPr>
              <a:t>“What is the current role of GIS in your organization?”</a:t>
            </a:r>
          </a:p>
          <a:p>
            <a:pPr marL="681979" lvl="1" indent="-224790">
              <a:lnSpc>
                <a:spcPct val="200000"/>
              </a:lnSpc>
            </a:pPr>
            <a:r>
              <a:rPr lang="en-US" dirty="0">
                <a:latin typeface="Gill Sans MT"/>
              </a:rPr>
              <a:t>“Do you see opportunities to improve a process using GIS?”</a:t>
            </a:r>
          </a:p>
        </p:txBody>
      </p:sp>
    </p:spTree>
    <p:extLst>
      <p:ext uri="{BB962C8B-B14F-4D97-AF65-F5344CB8AC3E}">
        <p14:creationId xmlns:p14="http://schemas.microsoft.com/office/powerpoint/2010/main" val="2084277909"/>
      </p:ext>
    </p:extLst>
  </p:cSld>
  <p:clrMapOvr>
    <a:masterClrMapping/>
  </p:clrMapOvr>
</p:sld>
</file>

<file path=ppt/theme/theme1.xml><?xml version="1.0" encoding="utf-8"?>
<a:theme xmlns:a="http://schemas.openxmlformats.org/drawingml/2006/main" name="Title Slide">
  <a:themeElements>
    <a:clrScheme name="Feed the Future">
      <a:dk1>
        <a:sysClr val="windowText" lastClr="000000"/>
      </a:dk1>
      <a:lt1>
        <a:sysClr val="window" lastClr="FFFFFF"/>
      </a:lt1>
      <a:dk2>
        <a:srgbClr val="000000"/>
      </a:dk2>
      <a:lt2>
        <a:srgbClr val="FFFFFF"/>
      </a:lt2>
      <a:accent1>
        <a:srgbClr val="237C9A"/>
      </a:accent1>
      <a:accent2>
        <a:srgbClr val="518325"/>
      </a:accent2>
      <a:accent3>
        <a:srgbClr val="C25700"/>
      </a:accent3>
      <a:accent4>
        <a:srgbClr val="403B33"/>
      </a:accent4>
      <a:accent5>
        <a:srgbClr val="E6E7E8"/>
      </a:accent5>
      <a:accent6>
        <a:srgbClr val="237C9A"/>
      </a:accent6>
      <a:hlink>
        <a:srgbClr val="0000FF"/>
      </a:hlink>
      <a:folHlink>
        <a:srgbClr val="403B3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Slides">
  <a:themeElements>
    <a:clrScheme name="Feed the Future">
      <a:dk1>
        <a:sysClr val="windowText" lastClr="000000"/>
      </a:dk1>
      <a:lt1>
        <a:sysClr val="window" lastClr="FFFFFF"/>
      </a:lt1>
      <a:dk2>
        <a:srgbClr val="000000"/>
      </a:dk2>
      <a:lt2>
        <a:srgbClr val="FFFFFF"/>
      </a:lt2>
      <a:accent1>
        <a:srgbClr val="237C9A"/>
      </a:accent1>
      <a:accent2>
        <a:srgbClr val="518325"/>
      </a:accent2>
      <a:accent3>
        <a:srgbClr val="C25700"/>
      </a:accent3>
      <a:accent4>
        <a:srgbClr val="403B33"/>
      </a:accent4>
      <a:accent5>
        <a:srgbClr val="E6E7E8"/>
      </a:accent5>
      <a:accent6>
        <a:srgbClr val="237C9A"/>
      </a:accent6>
      <a:hlink>
        <a:srgbClr val="0000FF"/>
      </a:hlink>
      <a:folHlink>
        <a:srgbClr val="403B3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Feed the Future-only branded blank">
  <a:themeElements>
    <a:clrScheme name="Feed the Future">
      <a:dk1>
        <a:sysClr val="windowText" lastClr="000000"/>
      </a:dk1>
      <a:lt1>
        <a:sysClr val="window" lastClr="FFFFFF"/>
      </a:lt1>
      <a:dk2>
        <a:srgbClr val="000000"/>
      </a:dk2>
      <a:lt2>
        <a:srgbClr val="FFFFFF"/>
      </a:lt2>
      <a:accent1>
        <a:srgbClr val="237C9A"/>
      </a:accent1>
      <a:accent2>
        <a:srgbClr val="518325"/>
      </a:accent2>
      <a:accent3>
        <a:srgbClr val="C25700"/>
      </a:accent3>
      <a:accent4>
        <a:srgbClr val="403B33"/>
      </a:accent4>
      <a:accent5>
        <a:srgbClr val="E6E7E8"/>
      </a:accent5>
      <a:accent6>
        <a:srgbClr val="237C9A"/>
      </a:accent6>
      <a:hlink>
        <a:srgbClr val="0000FF"/>
      </a:hlink>
      <a:folHlink>
        <a:srgbClr val="403B3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losing Slide">
  <a:themeElements>
    <a:clrScheme name="Feed the Future">
      <a:dk1>
        <a:sysClr val="windowText" lastClr="000000"/>
      </a:dk1>
      <a:lt1>
        <a:sysClr val="window" lastClr="FFFFFF"/>
      </a:lt1>
      <a:dk2>
        <a:srgbClr val="000000"/>
      </a:dk2>
      <a:lt2>
        <a:srgbClr val="FFFFFF"/>
      </a:lt2>
      <a:accent1>
        <a:srgbClr val="237C9A"/>
      </a:accent1>
      <a:accent2>
        <a:srgbClr val="518325"/>
      </a:accent2>
      <a:accent3>
        <a:srgbClr val="C25700"/>
      </a:accent3>
      <a:accent4>
        <a:srgbClr val="403B33"/>
      </a:accent4>
      <a:accent5>
        <a:srgbClr val="E6E7E8"/>
      </a:accent5>
      <a:accent6>
        <a:srgbClr val="237C9A"/>
      </a:accent6>
      <a:hlink>
        <a:srgbClr val="0000FF"/>
      </a:hlink>
      <a:folHlink>
        <a:srgbClr val="403B3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709A1A2418AC84CA83B72D91204DE65" ma:contentTypeVersion="7" ma:contentTypeDescription="Create a new document." ma:contentTypeScope="" ma:versionID="c95636ae37ae40c9bb63dafed4dae67c">
  <xsd:schema xmlns:xsd="http://www.w3.org/2001/XMLSchema" xmlns:xs="http://www.w3.org/2001/XMLSchema" xmlns:p="http://schemas.microsoft.com/office/2006/metadata/properties" xmlns:ns3="b95548e3-b350-4c80-9160-e6605e1e5208" xmlns:ns4="0592ceab-fbc8-46ed-aa54-ccbf863e04f0" targetNamespace="http://schemas.microsoft.com/office/2006/metadata/properties" ma:root="true" ma:fieldsID="c64fe86464e4731cef9250fcc8f012e0" ns3:_="" ns4:_="">
    <xsd:import namespace="b95548e3-b350-4c80-9160-e6605e1e5208"/>
    <xsd:import namespace="0592ceab-fbc8-46ed-aa54-ccbf863e04f0"/>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5548e3-b350-4c80-9160-e6605e1e5208"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592ceab-fbc8-46ed-aa54-ccbf863e04f0"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0592ceab-fbc8-46ed-aa54-ccbf863e04f0">
      <UserInfo>
        <DisplayName>GREENWELL, GEOFFREY</DisplayName>
        <AccountId>97</AccountId>
        <AccountType/>
      </UserInfo>
    </SharedWithUsers>
    <_activity xmlns="b95548e3-b350-4c80-9160-e6605e1e5208" xsi:nil="true"/>
  </documentManagement>
</p:properties>
</file>

<file path=customXml/itemProps1.xml><?xml version="1.0" encoding="utf-8"?>
<ds:datastoreItem xmlns:ds="http://schemas.openxmlformats.org/officeDocument/2006/customXml" ds:itemID="{86D7D0D0-FECE-4A53-A842-822CC4EF0F5A}">
  <ds:schemaRefs>
    <ds:schemaRef ds:uri="http://schemas.microsoft.com/sharepoint/v3/contenttype/forms"/>
  </ds:schemaRefs>
</ds:datastoreItem>
</file>

<file path=customXml/itemProps2.xml><?xml version="1.0" encoding="utf-8"?>
<ds:datastoreItem xmlns:ds="http://schemas.openxmlformats.org/officeDocument/2006/customXml" ds:itemID="{40EDEE09-620A-4921-8944-A66FFF7AA0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95548e3-b350-4c80-9160-e6605e1e5208"/>
    <ds:schemaRef ds:uri="0592ceab-fbc8-46ed-aa54-ccbf863e04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7787FD9-7A14-4812-99A1-424B300ECACC}">
  <ds:schemaRefs>
    <ds:schemaRef ds:uri="http://schemas.microsoft.com/office/infopath/2007/PartnerControls"/>
    <ds:schemaRef ds:uri="http://schemas.microsoft.com/office/2006/documentManagement/types"/>
    <ds:schemaRef ds:uri="http://purl.org/dc/terms/"/>
    <ds:schemaRef ds:uri="http://schemas.microsoft.com/office/2006/metadata/properties"/>
    <ds:schemaRef ds:uri="b95548e3-b350-4c80-9160-e6605e1e5208"/>
    <ds:schemaRef ds:uri="http://schemas.openxmlformats.org/package/2006/metadata/core-properties"/>
    <ds:schemaRef ds:uri="http://purl.org/dc/dcmitype/"/>
    <ds:schemaRef ds:uri="http://www.w3.org/XML/1998/namespace"/>
    <ds:schemaRef ds:uri="http://purl.org/dc/elements/1.1/"/>
    <ds:schemaRef ds:uri="0592ceab-fbc8-46ed-aa54-ccbf863e04f0"/>
  </ds:schemaRefs>
</ds:datastoreItem>
</file>

<file path=docProps/app.xml><?xml version="1.0" encoding="utf-8"?>
<Properties xmlns="http://schemas.openxmlformats.org/officeDocument/2006/extended-properties" xmlns:vt="http://schemas.openxmlformats.org/officeDocument/2006/docPropsVTypes">
  <TotalTime>7251</TotalTime>
  <Words>6354</Words>
  <Application>Microsoft Office PowerPoint</Application>
  <PresentationFormat>On-screen Show (4:3)</PresentationFormat>
  <Paragraphs>444</Paragraphs>
  <Slides>40</Slides>
  <Notes>27</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40</vt:i4>
      </vt:variant>
    </vt:vector>
  </HeadingPairs>
  <TitlesOfParts>
    <vt:vector size="49" baseType="lpstr">
      <vt:lpstr>Arial</vt:lpstr>
      <vt:lpstr>Calibri</vt:lpstr>
      <vt:lpstr>Gill Sans MT</vt:lpstr>
      <vt:lpstr>Söhne</vt:lpstr>
      <vt:lpstr>Wingdings</vt:lpstr>
      <vt:lpstr>Title Slide</vt:lpstr>
      <vt:lpstr>Content Slides</vt:lpstr>
      <vt:lpstr>Feed the Future-only branded blank</vt:lpstr>
      <vt:lpstr>Closing Slide</vt:lpstr>
      <vt:lpstr>PowerPoint Presentation</vt:lpstr>
      <vt:lpstr>Introduction to Geographic Information Systems</vt:lpstr>
      <vt:lpstr>What is GIS? </vt:lpstr>
      <vt:lpstr>History of GIS </vt:lpstr>
      <vt:lpstr>History of GIS </vt:lpstr>
      <vt:lpstr>Purpose of GIS </vt:lpstr>
      <vt:lpstr>Role of GIS</vt:lpstr>
      <vt:lpstr>Impact of GIS</vt:lpstr>
      <vt:lpstr>Discussion –  What do you think of gis? </vt:lpstr>
      <vt:lpstr>Live Demo</vt:lpstr>
      <vt:lpstr>Finding and Preparing data for gis</vt:lpstr>
      <vt:lpstr>Data vs Information</vt:lpstr>
      <vt:lpstr>Data vs Information</vt:lpstr>
      <vt:lpstr>Data in GIS</vt:lpstr>
      <vt:lpstr>Data in GIS</vt:lpstr>
      <vt:lpstr>Finding Data</vt:lpstr>
      <vt:lpstr>Preparing Data for GIS</vt:lpstr>
      <vt:lpstr>Common challenges and solutions</vt:lpstr>
      <vt:lpstr>Live Demo</vt:lpstr>
      <vt:lpstr>Visualizing and Editing Spatial Data</vt:lpstr>
      <vt:lpstr>Visualizing and Mapping</vt:lpstr>
      <vt:lpstr>QA/QC</vt:lpstr>
      <vt:lpstr>Tabular Data</vt:lpstr>
      <vt:lpstr>Create, edit, &amp; delete Data</vt:lpstr>
      <vt:lpstr>Live Demo</vt:lpstr>
      <vt:lpstr>Spatial analysis</vt:lpstr>
      <vt:lpstr>What is spatial analysis? </vt:lpstr>
      <vt:lpstr>Types of Spatial analysis</vt:lpstr>
      <vt:lpstr>Displaying results of analysis</vt:lpstr>
      <vt:lpstr>Enriching analysis</vt:lpstr>
      <vt:lpstr>Improving symbology</vt:lpstr>
      <vt:lpstr>Visualizing Analysis</vt:lpstr>
      <vt:lpstr>Visualization - Live Demo</vt:lpstr>
      <vt:lpstr>Sharing results</vt:lpstr>
      <vt:lpstr>Sharing Results - Live Demo</vt:lpstr>
      <vt:lpstr>Additional Materials</vt:lpstr>
      <vt:lpstr>Additional Materials</vt:lpstr>
      <vt:lpstr>Thank You!</vt:lpstr>
      <vt:lpstr>PowerPoint Presentation</vt:lpstr>
      <vt:lpstr>PowerPoint Presentation</vt:lpstr>
    </vt:vector>
  </TitlesOfParts>
  <Company>Rowe Design House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Miya Rowe</dc:creator>
  <cp:lastModifiedBy>James Parr</cp:lastModifiedBy>
  <cp:revision>38</cp:revision>
  <cp:lastPrinted>2015-01-30T22:32:16Z</cp:lastPrinted>
  <dcterms:created xsi:type="dcterms:W3CDTF">2015-01-15T01:04:45Z</dcterms:created>
  <dcterms:modified xsi:type="dcterms:W3CDTF">2024-03-01T08:52:16Z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0x010100B709A1A2418AC84CA83B72D91204DE65</vt:lpwstr>
  </property>
  <property fmtid="{D5CDD505-2E9C-101B-9397-08002B2CF9AE}" pid="3" name="Order">
    <vt:r8>12800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TriggerFlowInfo">
    <vt:lpwstr/>
  </property>
  <property fmtid="{D5CDD505-2E9C-101B-9397-08002B2CF9AE}" pid="8" name="ComplianceAssetId">
    <vt:lpwstr/>
  </property>
  <property fmtid="{D5CDD505-2E9C-101B-9397-08002B2CF9AE}" pid="9" name="TemplateUrl">
    <vt:lpwstr/>
  </property>
  <property fmtid="{D5CDD505-2E9C-101B-9397-08002B2CF9AE}" pid="10" name="MediaServiceImageTags">
    <vt:lpwstr/>
  </property>
</Properties>
</file>